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3.svg" ContentType="image/svg+xml"/>
  <Override PartName="/ppt/media/image25.svg" ContentType="image/svg+xml"/>
  <Override PartName="/ppt/media/image32.svg" ContentType="image/svg+xml"/>
  <Override PartName="/ppt/media/image34.svg" ContentType="image/svg+xml"/>
  <Override PartName="/ppt/media/image39.svg" ContentType="image/svg+xml"/>
  <Override PartName="/ppt/media/image44.svg" ContentType="image/svg+xml"/>
  <Override PartName="/ppt/media/image47.svg" ContentType="image/svg+xml"/>
  <Override PartName="/ppt/media/image53.svg" ContentType="image/svg+xml"/>
  <Override PartName="/ppt/media/image55.svg" ContentType="image/svg+xml"/>
  <Override PartName="/ppt/media/image57.svg" ContentType="image/svg+xml"/>
  <Override PartName="/ppt/media/image60.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27" r:id="rId5"/>
    <p:sldId id="310" r:id="rId6"/>
    <p:sldId id="311" r:id="rId7"/>
    <p:sldId id="325" r:id="rId8"/>
    <p:sldId id="326" r:id="rId9"/>
    <p:sldId id="315" r:id="rId10"/>
    <p:sldId id="354" r:id="rId11"/>
    <p:sldId id="355" r:id="rId12"/>
    <p:sldId id="351" r:id="rId13"/>
    <p:sldId id="374" r:id="rId14"/>
    <p:sldId id="330" r:id="rId15"/>
    <p:sldId id="375" r:id="rId16"/>
    <p:sldId id="376" r:id="rId17"/>
    <p:sldId id="378" r:id="rId18"/>
    <p:sldId id="329" r:id="rId19"/>
    <p:sldId id="377" r:id="rId20"/>
    <p:sldId id="380" r:id="rId21"/>
    <p:sldId id="379" r:id="rId22"/>
    <p:sldId id="331" r:id="rId23"/>
    <p:sldId id="332" r:id="rId24"/>
    <p:sldId id="404" r:id="rId25"/>
    <p:sldId id="381" r:id="rId26"/>
    <p:sldId id="334" r:id="rId27"/>
    <p:sldId id="382" r:id="rId28"/>
    <p:sldId id="383" r:id="rId29"/>
    <p:sldId id="335" r:id="rId30"/>
    <p:sldId id="336" r:id="rId31"/>
    <p:sldId id="394" r:id="rId32"/>
    <p:sldId id="395" r:id="rId33"/>
    <p:sldId id="396" r:id="rId34"/>
    <p:sldId id="397" r:id="rId35"/>
    <p:sldId id="398" r:id="rId36"/>
    <p:sldId id="399" r:id="rId37"/>
    <p:sldId id="400" r:id="rId38"/>
    <p:sldId id="337"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5" userDrawn="1">
          <p15:clr>
            <a:srgbClr val="A4A3A4"/>
          </p15:clr>
        </p15:guide>
        <p15:guide id="2" pos="3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9933FF"/>
    <a:srgbClr val="A19587"/>
    <a:srgbClr val="FFD757"/>
    <a:srgbClr val="FFCD2F"/>
    <a:srgbClr val="FFEB95"/>
    <a:srgbClr val="472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snapToGrid="0" showGuides="1">
      <p:cViewPr varScale="1">
        <p:scale>
          <a:sx n="117" d="100"/>
          <a:sy n="117" d="100"/>
        </p:scale>
        <p:origin x="734" y="115"/>
      </p:cViewPr>
      <p:guideLst>
        <p:guide orient="horz" pos="755"/>
        <p:guide pos="3903"/>
      </p:guideLst>
    </p:cSldViewPr>
  </p:slideViewPr>
  <p:notesTextViewPr>
    <p:cViewPr>
      <p:scale>
        <a:sx n="1" d="1"/>
        <a:sy n="1" d="1"/>
      </p:scale>
      <p:origin x="0" y="0"/>
    </p:cViewPr>
  </p:notesTextViewPr>
  <p:sorterViewPr>
    <p:cViewPr>
      <p:scale>
        <a:sx n="139" d="100"/>
        <a:sy n="139"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40.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772B8-DFA0-42D4-BB56-C041186E9A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E786-4216-45F2-862D-D7FBD8328B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a:t>
            </a:r>
            <a:r>
              <a:rPr lang="zh-CN" altLang="en-US" dirty="0"/>
              <a:t>大家好！</a:t>
            </a:r>
            <a:endParaRPr lang="zh-CN" altLang="en-US" dirty="0"/>
          </a:p>
          <a:p>
            <a:r>
              <a:rPr lang="zh-CN" altLang="en-US" dirty="0"/>
              <a:t>然后，问大家一个问题，大家喜欢宠物或者家里有养宠物</a:t>
            </a:r>
            <a:r>
              <a:rPr lang="zh-CN" altLang="en-US" dirty="0"/>
              <a:t>吗？</a:t>
            </a:r>
            <a:endParaRPr lang="zh-CN" altLang="en-US" dirty="0"/>
          </a:p>
          <a:p>
            <a:r>
              <a:rPr lang="zh-CN" altLang="en-US" dirty="0"/>
              <a:t>宠物那么可爱，喜欢是肯定</a:t>
            </a:r>
            <a:r>
              <a:rPr lang="zh-CN" altLang="en-US" dirty="0"/>
              <a:t>的</a:t>
            </a:r>
            <a:endParaRPr lang="zh-CN" altLang="en-US" dirty="0"/>
          </a:p>
          <a:p>
            <a:r>
              <a:rPr lang="zh-CN" altLang="en-US" dirty="0"/>
              <a:t>那么大家有没有想过亲手去创建一个宠物呢，</a:t>
            </a:r>
            <a:r>
              <a:rPr lang="zh-CN" altLang="en-US" dirty="0"/>
              <a:t>听起来很奇妙吧</a:t>
            </a:r>
            <a:endParaRPr lang="zh-CN" altLang="en-US" dirty="0"/>
          </a:p>
          <a:p>
            <a:r>
              <a:rPr lang="zh-CN" altLang="en-US" dirty="0"/>
              <a:t>这，就是我们今天要学习的内容啦，在课堂的最后，我们将有机会亲手去创建一个属于我们自己的魔幻</a:t>
            </a:r>
            <a:r>
              <a:rPr lang="zh-CN" altLang="en-US" dirty="0"/>
              <a:t>宠物</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传进去之后，我们回到初始化来，接着</a:t>
            </a:r>
            <a:r>
              <a:rPr lang="zh-CN" altLang="en-US" dirty="0"/>
              <a:t>我们回到初始化</a:t>
            </a:r>
            <a:endParaRPr lang="zh-CN" altLang="en-US" dirty="0"/>
          </a:p>
          <a:p>
            <a:r>
              <a:rPr lang="zh-CN" altLang="en-US" dirty="0"/>
              <a:t>之后，这个</a:t>
            </a:r>
            <a:r>
              <a:rPr lang="en-US" altLang="zh-CN" dirty="0"/>
              <a:t>self.name</a:t>
            </a:r>
            <a:r>
              <a:rPr lang="zh-CN" altLang="en-US" dirty="0"/>
              <a:t>就接到了</a:t>
            </a:r>
            <a:r>
              <a:rPr lang="en-US" altLang="zh-CN" dirty="0"/>
              <a:t>self</a:t>
            </a:r>
            <a:r>
              <a:rPr lang="zh-CN" altLang="en-US" dirty="0"/>
              <a:t>给的快递，它的值就变成了</a:t>
            </a:r>
            <a:r>
              <a:rPr lang="en-US" altLang="zh-CN" dirty="0"/>
              <a:t>”</a:t>
            </a:r>
            <a:r>
              <a:rPr lang="zh-CN" altLang="en-US" dirty="0"/>
              <a:t>小火龙</a:t>
            </a:r>
            <a:r>
              <a:rPr lang="en-US" altLang="zh-CN" dirty="0"/>
              <a:t>“</a:t>
            </a:r>
            <a:endParaRPr lang="en-US" altLang="zh-CN" dirty="0"/>
          </a:p>
          <a:p>
            <a:r>
              <a:rPr lang="zh-CN" altLang="en-US" dirty="0"/>
              <a:t>括号里面的的</a:t>
            </a:r>
            <a:r>
              <a:rPr lang="en-US" altLang="zh-CN" dirty="0"/>
              <a:t>self</a:t>
            </a:r>
            <a:r>
              <a:rPr lang="zh-CN" altLang="en-US" dirty="0"/>
              <a:t>我们理解了，但下面的</a:t>
            </a:r>
            <a:r>
              <a:rPr lang="en-US" altLang="zh-CN" dirty="0"/>
              <a:t>self.name</a:t>
            </a:r>
            <a:r>
              <a:rPr lang="zh-CN" altLang="en-US" dirty="0"/>
              <a:t>跟普通的变量有什么区别</a:t>
            </a:r>
            <a:r>
              <a:rPr lang="zh-CN" altLang="en-US" dirty="0"/>
              <a:t>呢？</a:t>
            </a:r>
            <a:endParaRPr lang="zh-CN" altLang="en-US" dirty="0"/>
          </a:p>
          <a:p>
            <a:r>
              <a:rPr lang="zh-CN" altLang="en-US" dirty="0"/>
              <a:t>它又为什么要加</a:t>
            </a:r>
            <a:r>
              <a:rPr lang="en-US" altLang="zh-CN" dirty="0"/>
              <a:t>self</a:t>
            </a:r>
            <a:r>
              <a:rPr lang="zh-CN" altLang="en-US" dirty="0"/>
              <a:t>呢，你们会想到什么，</a:t>
            </a:r>
            <a:r>
              <a:rPr lang="zh-CN" altLang="en-US" dirty="0"/>
              <a:t>跟什么有关？</a:t>
            </a:r>
            <a:endParaRPr lang="zh-CN" altLang="en-US" dirty="0"/>
          </a:p>
          <a:p>
            <a:r>
              <a:rPr lang="zh-CN" altLang="en-US" dirty="0"/>
              <a:t>没错，它就是我们上节课学到的函数咒语，接下来我们接着来讲类中的方法，也就是</a:t>
            </a:r>
            <a:r>
              <a:rPr lang="zh-CN" altLang="en-US" dirty="0"/>
              <a:t>类中的函数咒语</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看到左边这张图，这是类里面一个简单的喂食函数，他有用到我们第四节课学到的流程</a:t>
            </a:r>
            <a:r>
              <a:rPr lang="zh-CN" altLang="en-US" dirty="0"/>
              <a:t>控制的知识</a:t>
            </a:r>
            <a:endParaRPr lang="zh-CN" altLang="en-US" dirty="0"/>
          </a:p>
          <a:p>
            <a:r>
              <a:rPr lang="zh-CN" altLang="en-US" dirty="0"/>
              <a:t>用</a:t>
            </a:r>
            <a:r>
              <a:rPr lang="en-US" altLang="zh-CN" dirty="0"/>
              <a:t>if</a:t>
            </a:r>
            <a:r>
              <a:rPr lang="zh-CN" altLang="en-US" dirty="0"/>
              <a:t>来判断，要是这个宠物的身体状态是健康的，那就喂食成功，状态变成饱食的，然后调用一个用来升级的函数咒语，我们后面会详细</a:t>
            </a:r>
            <a:r>
              <a:rPr lang="zh-CN" altLang="en-US" dirty="0"/>
              <a:t>讲到</a:t>
            </a:r>
            <a:endParaRPr lang="zh-CN" altLang="en-US" dirty="0"/>
          </a:p>
          <a:p>
            <a:r>
              <a:rPr lang="zh-CN" altLang="en-US" dirty="0"/>
              <a:t>现在，你们要思考的问题是，它跟我们上节课学的普通的函数有什么</a:t>
            </a:r>
            <a:r>
              <a:rPr lang="zh-CN" altLang="en-US" dirty="0"/>
              <a:t>区别？</a:t>
            </a:r>
            <a:endParaRPr lang="zh-CN" altLang="en-US" dirty="0"/>
          </a:p>
          <a:p>
            <a:r>
              <a:rPr lang="zh-CN" altLang="en-US" dirty="0"/>
              <a:t>聪明的小朋友可能看出来了，是类的函数咒语括号里面的</a:t>
            </a:r>
            <a:r>
              <a:rPr lang="zh-CN" altLang="en-US" dirty="0"/>
              <a:t>东西不同</a:t>
            </a:r>
            <a:endParaRPr lang="zh-CN" altLang="en-US" dirty="0"/>
          </a:p>
          <a:p>
            <a:r>
              <a:rPr lang="zh-CN" altLang="en-US" dirty="0"/>
              <a:t>类的函数咒语只需要加上一个</a:t>
            </a:r>
            <a:r>
              <a:rPr lang="en-US" altLang="zh-CN" dirty="0"/>
              <a:t>self</a:t>
            </a:r>
            <a:r>
              <a:rPr lang="zh-CN" altLang="en-US" dirty="0"/>
              <a:t>就行</a:t>
            </a:r>
            <a:endParaRPr lang="zh-CN" altLang="en-US" dirty="0"/>
          </a:p>
          <a:p>
            <a:r>
              <a:rPr lang="zh-CN" altLang="en-US" dirty="0"/>
              <a:t>然后要注意的是，这里我加上</a:t>
            </a:r>
            <a:r>
              <a:rPr lang="en-US" altLang="zh-CN" dirty="0"/>
              <a:t>self</a:t>
            </a:r>
            <a:r>
              <a:rPr lang="zh-CN" altLang="en-US" dirty="0"/>
              <a:t>是为了更好看清</a:t>
            </a:r>
            <a:r>
              <a:rPr lang="zh-CN" altLang="en-US" dirty="0"/>
              <a:t>它们的区别</a:t>
            </a:r>
            <a:endParaRPr lang="zh-CN" altLang="en-US" dirty="0"/>
          </a:p>
          <a:p>
            <a:r>
              <a:rPr lang="zh-CN" altLang="en-US" dirty="0"/>
              <a:t>但实际上我们是不能在类的外面随便地去用</a:t>
            </a:r>
            <a:r>
              <a:rPr lang="en-US" altLang="zh-CN" dirty="0"/>
              <a:t>self</a:t>
            </a:r>
            <a:r>
              <a:rPr lang="zh-CN" altLang="en-US" dirty="0"/>
              <a:t>，他会标红报错，因为</a:t>
            </a:r>
            <a:r>
              <a:rPr lang="en-US" altLang="zh-CN" dirty="0"/>
              <a:t>self</a:t>
            </a:r>
            <a:r>
              <a:rPr lang="zh-CN" altLang="en-US" dirty="0"/>
              <a:t>是属于类的</a:t>
            </a:r>
            <a:r>
              <a:rPr lang="zh-CN" altLang="en-US" dirty="0"/>
              <a:t>独特的工具人</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诶诶，好像扯得有点远了，有同学知道我们为什么要找类外面和类里面的</a:t>
            </a:r>
            <a:r>
              <a:rPr lang="zh-CN" altLang="en-US" dirty="0"/>
              <a:t>函数的不同吗</a:t>
            </a:r>
            <a:endParaRPr lang="zh-CN" altLang="en-US" dirty="0"/>
          </a:p>
          <a:p>
            <a:r>
              <a:rPr lang="zh-CN" altLang="en-US" dirty="0"/>
              <a:t>欸，对啦，就是为了搞清楚</a:t>
            </a:r>
            <a:r>
              <a:rPr lang="en-US" altLang="zh-CN" dirty="0"/>
              <a:t>self</a:t>
            </a:r>
            <a:r>
              <a:rPr lang="zh-CN" altLang="en-US" dirty="0"/>
              <a:t>的作用，但在搞清楚类的作用之前，我们学会了其他的什么</a:t>
            </a:r>
            <a:r>
              <a:rPr lang="zh-CN" altLang="en-US" dirty="0"/>
              <a:t>知识</a:t>
            </a:r>
            <a:endParaRPr lang="zh-CN" altLang="en-US" dirty="0"/>
          </a:p>
          <a:p>
            <a:r>
              <a:rPr lang="en-US" altLang="zh-CN" dirty="0"/>
              <a:t>1.</a:t>
            </a:r>
            <a:r>
              <a:rPr lang="zh-CN" altLang="en-US" dirty="0"/>
              <a:t>复习了一下，</a:t>
            </a:r>
            <a:r>
              <a:rPr lang="en-US" altLang="zh-CN" dirty="0"/>
              <a:t>if</a:t>
            </a:r>
            <a:r>
              <a:rPr lang="zh-CN" altLang="en-US" dirty="0"/>
              <a:t>条件</a:t>
            </a:r>
            <a:r>
              <a:rPr lang="zh-CN" altLang="en-US" dirty="0"/>
              <a:t>语句</a:t>
            </a:r>
            <a:endParaRPr lang="zh-CN" altLang="en-US" dirty="0"/>
          </a:p>
          <a:p>
            <a:r>
              <a:rPr lang="en-US" altLang="zh-CN" dirty="0"/>
              <a:t>2.</a:t>
            </a:r>
            <a:r>
              <a:rPr lang="zh-CN" altLang="en-US" dirty="0"/>
              <a:t>知道了在类</a:t>
            </a:r>
            <a:r>
              <a:rPr lang="zh-CN" altLang="en-US" dirty="0"/>
              <a:t>里面的函数该怎么写</a:t>
            </a:r>
            <a:endParaRPr lang="zh-CN" altLang="en-US" dirty="0"/>
          </a:p>
          <a:p>
            <a:r>
              <a:rPr lang="en-US" altLang="zh-CN" dirty="0"/>
              <a:t>3.</a:t>
            </a:r>
            <a:r>
              <a:rPr lang="zh-CN" altLang="en-US" dirty="0"/>
              <a:t>知道了在类外面的函数是不能随便用</a:t>
            </a:r>
            <a:r>
              <a:rPr lang="en-US" altLang="zh-CN" dirty="0"/>
              <a:t>self</a:t>
            </a:r>
            <a:r>
              <a:rPr lang="zh-CN" altLang="en-US" dirty="0"/>
              <a:t>的</a:t>
            </a:r>
            <a:endParaRPr lang="zh-CN" altLang="en-US" dirty="0"/>
          </a:p>
          <a:p>
            <a:r>
              <a:rPr lang="en-US" altLang="zh-CN" dirty="0"/>
              <a:t>Ok</a:t>
            </a:r>
            <a:r>
              <a:rPr lang="zh-CN" altLang="en-US" dirty="0"/>
              <a:t>，我们接着看</a:t>
            </a:r>
            <a:r>
              <a:rPr lang="en-US" altLang="zh-CN" dirty="0"/>
              <a:t>self</a:t>
            </a:r>
            <a:r>
              <a:rPr lang="zh-CN" altLang="en-US" dirty="0"/>
              <a:t>的第二个</a:t>
            </a:r>
            <a:r>
              <a:rPr lang="zh-CN" altLang="en-US" dirty="0"/>
              <a:t>作用：</a:t>
            </a:r>
            <a:endParaRPr lang="zh-CN" altLang="en-US" dirty="0"/>
          </a:p>
          <a:p>
            <a:r>
              <a:rPr lang="zh-CN" altLang="en-US" dirty="0"/>
              <a:t>这里的</a:t>
            </a:r>
            <a:r>
              <a:rPr lang="en-US" altLang="zh-CN" dirty="0"/>
              <a:t>self</a:t>
            </a:r>
            <a:r>
              <a:rPr lang="zh-CN" altLang="en-US" dirty="0"/>
              <a:t>发挥了它</a:t>
            </a:r>
            <a:r>
              <a:rPr lang="zh-CN" altLang="en-US" dirty="0"/>
              <a:t>的第二个作用：</a:t>
            </a:r>
            <a:endParaRPr lang="zh-CN" altLang="en-US" dirty="0"/>
          </a:p>
          <a:p>
            <a:r>
              <a:rPr lang="zh-CN" altLang="en-US" dirty="0"/>
              <a:t>把初始化的变量传给函数咒语，就可以在函数里边使用这个初始化的变</a:t>
            </a:r>
            <a:r>
              <a:rPr lang="zh-CN" altLang="en-US" dirty="0"/>
              <a:t>量了</a:t>
            </a:r>
            <a:endParaRPr lang="zh-CN" altLang="en-US" dirty="0"/>
          </a:p>
          <a:p>
            <a:r>
              <a:rPr lang="zh-CN" altLang="en-US" dirty="0"/>
              <a:t>而不需要再多写</a:t>
            </a:r>
            <a:r>
              <a:rPr lang="zh-CN" altLang="en-US" dirty="0"/>
              <a:t>一遍了</a:t>
            </a:r>
            <a:endParaRPr lang="zh-CN" altLang="en-US" dirty="0"/>
          </a:p>
          <a:p>
            <a:r>
              <a:rPr lang="zh-CN" altLang="en-US" dirty="0"/>
              <a:t>但</a:t>
            </a:r>
            <a:r>
              <a:rPr lang="en-US" altLang="zh-CN" dirty="0"/>
              <a:t>self</a:t>
            </a:r>
            <a:r>
              <a:rPr lang="zh-CN" altLang="en-US" dirty="0"/>
              <a:t>能传的前提是，你要在</a:t>
            </a:r>
            <a:r>
              <a:rPr lang="en-US" altLang="zh-CN" dirty="0"/>
              <a:t>init</a:t>
            </a:r>
            <a:r>
              <a:rPr lang="zh-CN" altLang="en-US" dirty="0"/>
              <a:t>初始化的时候就给你要用的变量加上</a:t>
            </a:r>
            <a:r>
              <a:rPr lang="en-US" altLang="zh-CN" dirty="0"/>
              <a:t>self</a:t>
            </a:r>
            <a:endParaRPr lang="en-US" altLang="zh-CN"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好，我们来简单的</a:t>
            </a:r>
            <a:r>
              <a:rPr lang="zh-CN" altLang="en-US" dirty="0"/>
              <a:t>来复习一下</a:t>
            </a:r>
            <a:endParaRPr lang="zh-CN" altLang="en-US" dirty="0"/>
          </a:p>
          <a:p>
            <a:r>
              <a:rPr lang="en-US" altLang="zh-CN" dirty="0"/>
              <a:t>self</a:t>
            </a:r>
            <a:r>
              <a:rPr lang="zh-CN" altLang="en-US" dirty="0"/>
              <a:t>作为快递员有几种作用</a:t>
            </a:r>
            <a:r>
              <a:rPr lang="zh-CN" altLang="en-US" dirty="0"/>
              <a:t>呢？</a:t>
            </a:r>
            <a:endParaRPr lang="zh-CN" altLang="en-US" dirty="0"/>
          </a:p>
          <a:p>
            <a:r>
              <a:rPr lang="zh-CN" altLang="en-US" dirty="0"/>
              <a:t>第一，它可以把外面的实例化对象的属性都传进来，那传</a:t>
            </a:r>
            <a:r>
              <a:rPr lang="zh-CN" altLang="en-US" dirty="0"/>
              <a:t>进来后发生了什么</a:t>
            </a:r>
            <a:r>
              <a:rPr lang="zh-CN" altLang="en-US" dirty="0"/>
              <a:t>呢？</a:t>
            </a:r>
            <a:endParaRPr lang="zh-CN" altLang="en-US" dirty="0"/>
          </a:p>
          <a:p>
            <a:r>
              <a:rPr lang="zh-CN" altLang="en-US" dirty="0"/>
              <a:t>没错，</a:t>
            </a:r>
            <a:r>
              <a:rPr lang="en-US" altLang="zh-CN" dirty="0"/>
              <a:t>self</a:t>
            </a:r>
            <a:r>
              <a:rPr lang="zh-CN" altLang="en-US" dirty="0"/>
              <a:t>加点加</a:t>
            </a:r>
            <a:r>
              <a:rPr lang="en-US" altLang="zh-CN" dirty="0"/>
              <a:t>name</a:t>
            </a:r>
            <a:r>
              <a:rPr lang="zh-CN" altLang="en-US" dirty="0"/>
              <a:t>的值就变成了外面送进来的属性值，就是刚输进去的</a:t>
            </a:r>
            <a:r>
              <a:rPr lang="en-US" altLang="zh-CN" dirty="0"/>
              <a:t>”</a:t>
            </a:r>
            <a:r>
              <a:rPr lang="zh-CN" altLang="en-US" dirty="0"/>
              <a:t>小火龙</a:t>
            </a:r>
            <a:r>
              <a:rPr lang="en-US" altLang="zh-CN" dirty="0"/>
              <a:t>“</a:t>
            </a:r>
            <a:endParaRPr lang="en-US" altLang="zh-CN" dirty="0"/>
          </a:p>
          <a:p>
            <a:r>
              <a:rPr lang="zh-CN" altLang="en-US" dirty="0"/>
              <a:t>那第二个作用呢，就是把</a:t>
            </a:r>
            <a:r>
              <a:rPr lang="en-US" altLang="zh-CN" dirty="0"/>
              <a:t>self+</a:t>
            </a:r>
            <a:r>
              <a:rPr lang="zh-CN" altLang="en-US" dirty="0"/>
              <a:t>点</a:t>
            </a:r>
            <a:r>
              <a:rPr lang="en-US" altLang="zh-CN" dirty="0"/>
              <a:t>+</a:t>
            </a:r>
            <a:r>
              <a:rPr lang="zh-CN" altLang="en-US" dirty="0"/>
              <a:t>加上属性名的这个东西给他传到类里面的函数去，这样在括号里面就不用</a:t>
            </a:r>
            <a:r>
              <a:rPr lang="zh-CN" altLang="en-US" dirty="0"/>
              <a:t>再写一遍了</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好，看完</a:t>
            </a:r>
            <a:r>
              <a:rPr lang="en-US" altLang="zh-CN" dirty="0">
                <a:sym typeface="+mn-ea"/>
              </a:rPr>
              <a:t>self</a:t>
            </a:r>
            <a:r>
              <a:rPr lang="zh-CN" altLang="en-US" dirty="0">
                <a:sym typeface="+mn-ea"/>
              </a:rPr>
              <a:t>后，我们接着来看类的</a:t>
            </a:r>
            <a:r>
              <a:rPr lang="zh-CN" altLang="en-US" dirty="0">
                <a:sym typeface="+mn-ea"/>
              </a:rPr>
              <a:t>继承</a:t>
            </a:r>
            <a:endParaRPr lang="zh-CN" altLang="en-US" dirty="0">
              <a:sym typeface="+mn-ea"/>
            </a:endParaRPr>
          </a:p>
          <a:p>
            <a:r>
              <a:rPr lang="zh-CN" altLang="en-US" dirty="0">
                <a:sym typeface="+mn-ea"/>
              </a:rPr>
              <a:t>向左边的是继承的类的写法，右边的是普通的</a:t>
            </a:r>
            <a:r>
              <a:rPr lang="zh-CN" altLang="en-US" dirty="0">
                <a:sym typeface="+mn-ea"/>
              </a:rPr>
              <a:t>类</a:t>
            </a:r>
            <a:endParaRPr lang="zh-CN" altLang="en-US" dirty="0">
              <a:sym typeface="+mn-ea"/>
            </a:endParaRPr>
          </a:p>
          <a:p>
            <a:r>
              <a:rPr lang="zh-CN" altLang="en-US" dirty="0">
                <a:sym typeface="+mn-ea"/>
              </a:rPr>
              <a:t>类的继承的写法并不复杂，我们只需要在类的原本空的括号里边加上要继承的类名就</a:t>
            </a:r>
            <a:r>
              <a:rPr lang="zh-CN" altLang="en-US" dirty="0">
                <a:sym typeface="+mn-ea"/>
              </a:rPr>
              <a:t>可以</a:t>
            </a:r>
            <a:endParaRPr lang="zh-CN" altLang="en-US" dirty="0">
              <a:sym typeface="+mn-ea"/>
            </a:endParaRPr>
          </a:p>
          <a:p>
            <a:r>
              <a:rPr lang="zh-CN" altLang="en-US" dirty="0">
                <a:sym typeface="+mn-ea"/>
              </a:rPr>
              <a:t>然后我们还需要注意一下，这个</a:t>
            </a:r>
            <a:r>
              <a:rPr lang="en-US" altLang="zh-CN" dirty="0">
                <a:sym typeface="+mn-ea"/>
              </a:rPr>
              <a:t>super</a:t>
            </a:r>
            <a:r>
              <a:rPr lang="zh-CN" altLang="en-US" dirty="0">
                <a:sym typeface="+mn-ea"/>
              </a:rPr>
              <a:t>，它有什么</a:t>
            </a:r>
            <a:r>
              <a:rPr lang="zh-CN" altLang="en-US" dirty="0">
                <a:sym typeface="+mn-ea"/>
              </a:rPr>
              <a:t>用呢？</a:t>
            </a:r>
            <a:endParaRPr lang="zh-CN" altLang="en-US" dirty="0">
              <a:sym typeface="+mn-ea"/>
            </a:endParaRPr>
          </a:p>
          <a:p>
            <a:r>
              <a:rPr lang="zh-CN" altLang="en-US" dirty="0">
                <a:sym typeface="+mn-ea"/>
              </a:rPr>
              <a:t>我们</a:t>
            </a:r>
            <a:r>
              <a:rPr lang="zh-CN" altLang="en-US" dirty="0">
                <a:sym typeface="+mn-ea"/>
              </a:rPr>
              <a:t>往下看</a:t>
            </a:r>
            <a:endParaRPr lang="zh-CN" altLang="en-US" dirty="0">
              <a:sym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简单介绍一下类的继承，以及继承时用到的</a:t>
            </a:r>
            <a:r>
              <a:rPr lang="zh-CN" altLang="en-US" dirty="0">
                <a:sym typeface="+mn-ea"/>
              </a:rPr>
              <a:t>咒语</a:t>
            </a:r>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你们想到了谁，没错，就是我们勤恳的快递员</a:t>
            </a:r>
            <a:r>
              <a:rPr lang="en-US" altLang="zh-CN" dirty="0">
                <a:sym typeface="+mn-ea"/>
              </a:rPr>
              <a:t>self</a:t>
            </a:r>
            <a:endParaRPr lang="en-US" altLang="zh-CN" dirty="0">
              <a:sym typeface="+mn-ea"/>
            </a:endParaRPr>
          </a:p>
          <a:p>
            <a:r>
              <a:rPr lang="zh-CN" altLang="en-US" dirty="0">
                <a:sym typeface="+mn-ea"/>
              </a:rPr>
              <a:t>我们在用这个在类外面定义的</a:t>
            </a:r>
            <a:r>
              <a:rPr lang="en-US" altLang="zh-CN" dirty="0">
                <a:sym typeface="+mn-ea"/>
              </a:rPr>
              <a:t>name</a:t>
            </a:r>
            <a:r>
              <a:rPr lang="zh-CN" altLang="en-US" dirty="0">
                <a:sym typeface="+mn-ea"/>
              </a:rPr>
              <a:t>的时候</a:t>
            </a:r>
            <a:endParaRPr lang="zh-CN" altLang="en-US" dirty="0">
              <a:sym typeface="+mn-ea"/>
            </a:endParaRPr>
          </a:p>
          <a:p>
            <a:r>
              <a:rPr lang="zh-CN" altLang="en-US" dirty="0">
                <a:sym typeface="+mn-ea"/>
              </a:rPr>
              <a:t>还得记得跟</a:t>
            </a:r>
            <a:r>
              <a:rPr lang="en-US" altLang="zh-CN" dirty="0">
                <a:sym typeface="+mn-ea"/>
              </a:rPr>
              <a:t>sel</a:t>
            </a:r>
            <a:r>
              <a:rPr lang="zh-CN" altLang="en-US" dirty="0">
                <a:sym typeface="+mn-ea"/>
              </a:rPr>
              <a:t>说一声，把那个属性名加到有</a:t>
            </a:r>
            <a:r>
              <a:rPr lang="en-US" altLang="zh-CN" dirty="0">
                <a:sym typeface="+mn-ea"/>
              </a:rPr>
              <a:t>self</a:t>
            </a:r>
            <a:r>
              <a:rPr lang="zh-CN" altLang="en-US" dirty="0">
                <a:sym typeface="+mn-ea"/>
              </a:rPr>
              <a:t>的括号里面</a:t>
            </a:r>
            <a:endParaRPr lang="zh-CN" altLang="en-US" dirty="0">
              <a:sym typeface="+mn-ea"/>
            </a:endParaRPr>
          </a:p>
          <a:p>
            <a:r>
              <a:rPr lang="zh-CN" altLang="en-US" dirty="0">
                <a:sym typeface="+mn-ea"/>
              </a:rPr>
              <a:t>要加新属性的话，跟普通的类差不</a:t>
            </a:r>
            <a:r>
              <a:rPr lang="zh-CN" altLang="en-US" dirty="0">
                <a:sym typeface="+mn-ea"/>
              </a:rPr>
              <a:t>多</a:t>
            </a:r>
            <a:endParaRPr lang="zh-CN" altLang="en-US" dirty="0">
              <a:sym typeface="+mn-ea"/>
            </a:endParaRPr>
          </a:p>
          <a:p>
            <a:r>
              <a:rPr lang="zh-CN" altLang="en-US" dirty="0">
                <a:sym typeface="+mn-ea"/>
              </a:rPr>
              <a:t>要在类外面自定义的话就在括号里加，不需要的话就直接</a:t>
            </a:r>
            <a:r>
              <a:rPr lang="zh-CN" altLang="en-US" dirty="0">
                <a:sym typeface="+mn-ea"/>
              </a:rPr>
              <a:t>写</a:t>
            </a:r>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那咱们的</a:t>
            </a:r>
            <a:r>
              <a:rPr lang="en-US" altLang="zh-CN" dirty="0">
                <a:sym typeface="+mn-ea"/>
              </a:rPr>
              <a:t>super</a:t>
            </a:r>
            <a:r>
              <a:rPr lang="zh-CN" altLang="en-US" dirty="0">
                <a:sym typeface="+mn-ea"/>
              </a:rPr>
              <a:t>大哥不能就只有一个作用吧，他还有什么作用？</a:t>
            </a:r>
            <a:endParaRPr lang="zh-CN" altLang="en-US" dirty="0">
              <a:sym typeface="+mn-ea"/>
            </a:endParaRPr>
          </a:p>
          <a:p>
            <a:r>
              <a:rPr lang="zh-CN" altLang="en-US" dirty="0">
                <a:sym typeface="+mn-ea"/>
              </a:rPr>
              <a:t>有的同学可能又想到呢，我为什么要说又呢</a:t>
            </a:r>
            <a:endParaRPr lang="zh-CN" altLang="en-US" dirty="0">
              <a:sym typeface="+mn-ea"/>
            </a:endParaRPr>
          </a:p>
          <a:p>
            <a:r>
              <a:rPr lang="zh-CN" altLang="en-US" dirty="0">
                <a:sym typeface="+mn-ea"/>
              </a:rPr>
              <a:t>没错，就是有跟函数咒语有关，</a:t>
            </a:r>
            <a:r>
              <a:rPr lang="en-US" altLang="zh-CN" dirty="0">
                <a:sym typeface="+mn-ea"/>
              </a:rPr>
              <a:t>supet</a:t>
            </a:r>
            <a:r>
              <a:rPr lang="zh-CN" altLang="en-US" dirty="0">
                <a:sym typeface="+mn-ea"/>
              </a:rPr>
              <a:t>大哥让我们可以随意使用父类的函数咒语</a:t>
            </a:r>
            <a:endParaRPr lang="zh-CN" altLang="en-US" dirty="0">
              <a:sym typeface="+mn-ea"/>
            </a:endParaRPr>
          </a:p>
          <a:p>
            <a:r>
              <a:rPr lang="zh-CN" altLang="en-US" dirty="0">
                <a:sym typeface="+mn-ea"/>
              </a:rPr>
              <a:t>那怎么用呢，更我们的普通类的使用后方法一摸一样</a:t>
            </a:r>
            <a:endParaRPr lang="zh-CN" altLang="en-US" dirty="0">
              <a:sym typeface="+mn-ea"/>
            </a:endParaRPr>
          </a:p>
          <a:p>
            <a:r>
              <a:rPr lang="zh-CN" altLang="en-US" dirty="0">
                <a:sym typeface="+mn-ea"/>
              </a:rPr>
              <a:t>不过普通类的函数咒语的使用我们好像也没教，哈哈</a:t>
            </a:r>
            <a:endParaRPr lang="zh-CN" altLang="en-US" dirty="0">
              <a:sym typeface="+mn-ea"/>
            </a:endParaRPr>
          </a:p>
          <a:p>
            <a:r>
              <a:rPr lang="zh-CN" altLang="en-US" dirty="0">
                <a:sym typeface="+mn-ea"/>
              </a:rPr>
              <a:t>不过没关系，反正他们都是一样的嘛，就一起学吧</a:t>
            </a:r>
            <a:endParaRPr lang="zh-CN" altLang="en-US" dirty="0">
              <a:sym typeface="+mn-ea"/>
            </a:endParaRPr>
          </a:p>
          <a:p>
            <a:r>
              <a:rPr lang="zh-CN" altLang="en-US" dirty="0">
                <a:sym typeface="+mn-ea"/>
              </a:rPr>
              <a:t>首先是在实例化对象的调用，我们先定义一个实例化对象</a:t>
            </a:r>
            <a:endParaRPr lang="zh-CN" altLang="en-US" dirty="0">
              <a:sym typeface="+mn-ea"/>
            </a:endParaRPr>
          </a:p>
          <a:p>
            <a:r>
              <a:rPr lang="zh-CN" altLang="en-US" dirty="0">
                <a:sym typeface="+mn-ea"/>
              </a:rPr>
              <a:t>然后就直接对象名加上点，加上函数名，再加括号就可以了</a:t>
            </a:r>
            <a:endParaRPr lang="zh-CN" altLang="en-US" dirty="0">
              <a:sym typeface="+mn-ea"/>
            </a:endParaRPr>
          </a:p>
          <a:p>
            <a:r>
              <a:rPr lang="zh-CN" altLang="en-US" dirty="0">
                <a:sym typeface="+mn-ea"/>
              </a:rPr>
              <a:t>再接着，还有一种函数的调用方法</a:t>
            </a:r>
            <a:endParaRPr lang="zh-CN" altLang="en-US" dirty="0">
              <a:sym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那咱们的</a:t>
            </a:r>
            <a:r>
              <a:rPr lang="en-US" altLang="zh-CN" dirty="0">
                <a:sym typeface="+mn-ea"/>
              </a:rPr>
              <a:t>super</a:t>
            </a:r>
            <a:r>
              <a:rPr lang="zh-CN" altLang="en-US" dirty="0">
                <a:sym typeface="+mn-ea"/>
              </a:rPr>
              <a:t>大哥不能就只有一个作用吧，他还有</a:t>
            </a:r>
            <a:r>
              <a:rPr lang="zh-CN" altLang="en-US" dirty="0">
                <a:sym typeface="+mn-ea"/>
              </a:rPr>
              <a:t>什么作用？</a:t>
            </a:r>
            <a:endParaRPr lang="zh-CN" altLang="en-US" dirty="0">
              <a:sym typeface="+mn-ea"/>
            </a:endParaRPr>
          </a:p>
          <a:p>
            <a:r>
              <a:rPr lang="zh-CN" altLang="en-US" dirty="0">
                <a:sym typeface="+mn-ea"/>
              </a:rPr>
              <a:t>有的同学可能又想到呢，我为什么要说又</a:t>
            </a:r>
            <a:r>
              <a:rPr lang="zh-CN" altLang="en-US" dirty="0">
                <a:sym typeface="+mn-ea"/>
              </a:rPr>
              <a:t>呢</a:t>
            </a:r>
            <a:endParaRPr lang="zh-CN" altLang="en-US" dirty="0">
              <a:sym typeface="+mn-ea"/>
            </a:endParaRPr>
          </a:p>
          <a:p>
            <a:r>
              <a:rPr lang="zh-CN" altLang="en-US" dirty="0">
                <a:sym typeface="+mn-ea"/>
              </a:rPr>
              <a:t>没错，就是有跟函数咒语有关，</a:t>
            </a:r>
            <a:r>
              <a:rPr lang="en-US" altLang="zh-CN" dirty="0">
                <a:sym typeface="+mn-ea"/>
              </a:rPr>
              <a:t>supet</a:t>
            </a:r>
            <a:r>
              <a:rPr lang="zh-CN" altLang="en-US" dirty="0">
                <a:sym typeface="+mn-ea"/>
              </a:rPr>
              <a:t>大哥让我们可以随意使用父类的</a:t>
            </a:r>
            <a:r>
              <a:rPr lang="zh-CN" altLang="en-US" dirty="0">
                <a:sym typeface="+mn-ea"/>
              </a:rPr>
              <a:t>函数咒语</a:t>
            </a:r>
            <a:endParaRPr lang="zh-CN" altLang="en-US" dirty="0">
              <a:sym typeface="+mn-ea"/>
            </a:endParaRPr>
          </a:p>
          <a:p>
            <a:r>
              <a:rPr lang="zh-CN" altLang="en-US" dirty="0">
                <a:sym typeface="+mn-ea"/>
              </a:rPr>
              <a:t>那怎么用呢，更我们的普通类的使用后方法</a:t>
            </a:r>
            <a:r>
              <a:rPr lang="zh-CN" altLang="en-US" dirty="0">
                <a:sym typeface="+mn-ea"/>
              </a:rPr>
              <a:t>一摸一样</a:t>
            </a:r>
            <a:endParaRPr lang="zh-CN" altLang="en-US" dirty="0">
              <a:sym typeface="+mn-ea"/>
            </a:endParaRPr>
          </a:p>
          <a:p>
            <a:r>
              <a:rPr lang="zh-CN" altLang="en-US" dirty="0">
                <a:sym typeface="+mn-ea"/>
              </a:rPr>
              <a:t>不过普通类的函数咒语的使用我们好像也没教，</a:t>
            </a:r>
            <a:r>
              <a:rPr lang="zh-CN" altLang="en-US" dirty="0">
                <a:sym typeface="+mn-ea"/>
              </a:rPr>
              <a:t>哈哈</a:t>
            </a:r>
            <a:endParaRPr lang="zh-CN" altLang="en-US" dirty="0">
              <a:sym typeface="+mn-ea"/>
            </a:endParaRPr>
          </a:p>
          <a:p>
            <a:r>
              <a:rPr lang="zh-CN" altLang="en-US" dirty="0">
                <a:sym typeface="+mn-ea"/>
              </a:rPr>
              <a:t>不过没关系，反正他们都是一样的嘛，</a:t>
            </a:r>
            <a:r>
              <a:rPr lang="zh-CN" altLang="en-US" dirty="0">
                <a:sym typeface="+mn-ea"/>
              </a:rPr>
              <a:t>就一起学吧</a:t>
            </a:r>
            <a:endParaRPr lang="zh-CN" altLang="en-US" dirty="0">
              <a:sym typeface="+mn-ea"/>
            </a:endParaRPr>
          </a:p>
          <a:p>
            <a:r>
              <a:rPr lang="zh-CN" altLang="en-US" dirty="0">
                <a:sym typeface="+mn-ea"/>
              </a:rPr>
              <a:t>首先是在实例化对象的调用，我们先定义一个实例化</a:t>
            </a:r>
            <a:r>
              <a:rPr lang="zh-CN" altLang="en-US" dirty="0">
                <a:sym typeface="+mn-ea"/>
              </a:rPr>
              <a:t>对象</a:t>
            </a:r>
            <a:endParaRPr lang="zh-CN" altLang="en-US" dirty="0">
              <a:sym typeface="+mn-ea"/>
            </a:endParaRPr>
          </a:p>
          <a:p>
            <a:r>
              <a:rPr lang="zh-CN" altLang="en-US" dirty="0">
                <a:sym typeface="+mn-ea"/>
              </a:rPr>
              <a:t>然后就直接对象名加上点，加上函数名，再加</a:t>
            </a:r>
            <a:r>
              <a:rPr lang="zh-CN" altLang="en-US" dirty="0">
                <a:sym typeface="+mn-ea"/>
              </a:rPr>
              <a:t>括号就可以了</a:t>
            </a:r>
            <a:endParaRPr lang="zh-CN" altLang="en-US" dirty="0">
              <a:sym typeface="+mn-ea"/>
            </a:endParaRPr>
          </a:p>
          <a:p>
            <a:r>
              <a:rPr lang="zh-CN" altLang="en-US" dirty="0">
                <a:sym typeface="+mn-ea"/>
              </a:rPr>
              <a:t>再接着，还有一种函数的</a:t>
            </a:r>
            <a:r>
              <a:rPr lang="zh-CN" altLang="en-US" dirty="0">
                <a:sym typeface="+mn-ea"/>
              </a:rPr>
              <a:t>调用方法</a:t>
            </a:r>
            <a:endParaRPr lang="zh-CN" altLang="en-US" dirty="0">
              <a:sym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那咱们的</a:t>
            </a:r>
            <a:r>
              <a:rPr lang="en-US" altLang="zh-CN" dirty="0">
                <a:sym typeface="+mn-ea"/>
              </a:rPr>
              <a:t>super</a:t>
            </a:r>
            <a:r>
              <a:rPr lang="zh-CN" altLang="en-US" dirty="0">
                <a:sym typeface="+mn-ea"/>
              </a:rPr>
              <a:t>大哥不能就只有一个作用吧，他还有什么作用？</a:t>
            </a:r>
            <a:endParaRPr lang="zh-CN" altLang="en-US" dirty="0">
              <a:sym typeface="+mn-ea"/>
            </a:endParaRPr>
          </a:p>
          <a:p>
            <a:r>
              <a:rPr lang="zh-CN" altLang="en-US" dirty="0">
                <a:sym typeface="+mn-ea"/>
              </a:rPr>
              <a:t>有的同学可能又想到呢，我为什么要说又呢</a:t>
            </a:r>
            <a:endParaRPr lang="zh-CN" altLang="en-US" dirty="0">
              <a:sym typeface="+mn-ea"/>
            </a:endParaRPr>
          </a:p>
          <a:p>
            <a:r>
              <a:rPr lang="zh-CN" altLang="en-US" dirty="0">
                <a:sym typeface="+mn-ea"/>
              </a:rPr>
              <a:t>没错，就是有跟函数咒语有关，</a:t>
            </a:r>
            <a:r>
              <a:rPr lang="en-US" altLang="zh-CN" dirty="0">
                <a:sym typeface="+mn-ea"/>
              </a:rPr>
              <a:t>supet</a:t>
            </a:r>
            <a:r>
              <a:rPr lang="zh-CN" altLang="en-US" dirty="0">
                <a:sym typeface="+mn-ea"/>
              </a:rPr>
              <a:t>大哥让我们可以随意使用父类的函数咒语</a:t>
            </a:r>
            <a:endParaRPr lang="zh-CN" altLang="en-US" dirty="0">
              <a:sym typeface="+mn-ea"/>
            </a:endParaRPr>
          </a:p>
          <a:p>
            <a:r>
              <a:rPr lang="zh-CN" altLang="en-US" dirty="0">
                <a:sym typeface="+mn-ea"/>
              </a:rPr>
              <a:t>那怎么用呢，更我们的普通类的使用后方法一摸一样</a:t>
            </a:r>
            <a:endParaRPr lang="zh-CN" altLang="en-US" dirty="0">
              <a:sym typeface="+mn-ea"/>
            </a:endParaRPr>
          </a:p>
          <a:p>
            <a:r>
              <a:rPr lang="zh-CN" altLang="en-US" dirty="0">
                <a:sym typeface="+mn-ea"/>
              </a:rPr>
              <a:t>不过普通类的函数咒语的使用我们好像也没教，哈哈</a:t>
            </a:r>
            <a:endParaRPr lang="zh-CN" altLang="en-US" dirty="0">
              <a:sym typeface="+mn-ea"/>
            </a:endParaRPr>
          </a:p>
          <a:p>
            <a:r>
              <a:rPr lang="zh-CN" altLang="en-US" dirty="0">
                <a:sym typeface="+mn-ea"/>
              </a:rPr>
              <a:t>不过没关系，反正他们都是一样的嘛，就一起学吧</a:t>
            </a:r>
            <a:endParaRPr lang="zh-CN" altLang="en-US" dirty="0">
              <a:sym typeface="+mn-ea"/>
            </a:endParaRPr>
          </a:p>
          <a:p>
            <a:r>
              <a:rPr lang="zh-CN" altLang="en-US" dirty="0">
                <a:sym typeface="+mn-ea"/>
              </a:rPr>
              <a:t>首先是在实例化对象的调用，我们先定义一个实例化对象</a:t>
            </a:r>
            <a:endParaRPr lang="zh-CN" altLang="en-US" dirty="0">
              <a:sym typeface="+mn-ea"/>
            </a:endParaRPr>
          </a:p>
          <a:p>
            <a:r>
              <a:rPr lang="zh-CN" altLang="en-US" dirty="0">
                <a:sym typeface="+mn-ea"/>
              </a:rPr>
              <a:t>然后就直接对象名加上点，加上函数名，再加括号就可以了</a:t>
            </a:r>
            <a:endParaRPr lang="zh-CN" altLang="en-US" dirty="0">
              <a:sym typeface="+mn-ea"/>
            </a:endParaRPr>
          </a:p>
          <a:p>
            <a:r>
              <a:rPr lang="zh-CN" altLang="en-US" dirty="0">
                <a:sym typeface="+mn-ea"/>
              </a:rPr>
              <a:t>再接着，还有一种函数的调用方法</a:t>
            </a:r>
            <a:endParaRPr lang="zh-CN" altLang="en-US" dirty="0">
              <a:sym typeface="+mn-ea"/>
            </a:endParaRPr>
          </a:p>
          <a:p>
            <a:r>
              <a:rPr lang="zh-CN" altLang="en-US" dirty="0">
                <a:sym typeface="+mn-ea"/>
              </a:rPr>
              <a:t>这是在函数里边的调用，有些眼光凌厉的同学可能就发现了</a:t>
            </a:r>
            <a:endParaRPr lang="zh-CN" altLang="en-US" dirty="0">
              <a:sym typeface="+mn-ea"/>
            </a:endParaRPr>
          </a:p>
          <a:p>
            <a:r>
              <a:rPr lang="zh-CN" altLang="en-US" dirty="0">
                <a:sym typeface="+mn-ea"/>
              </a:rPr>
              <a:t>在</a:t>
            </a:r>
            <a:r>
              <a:rPr lang="en-US" altLang="zh-CN" dirty="0">
                <a:sym typeface="+mn-ea"/>
              </a:rPr>
              <a:t>feed_pet()</a:t>
            </a:r>
            <a:r>
              <a:rPr lang="zh-CN" altLang="en-US" dirty="0">
                <a:sym typeface="+mn-ea"/>
              </a:rPr>
              <a:t>下面有个</a:t>
            </a:r>
            <a:r>
              <a:rPr lang="en-US" altLang="zh-CN" dirty="0">
                <a:sym typeface="+mn-ea"/>
              </a:rPr>
              <a:t>self.upgrade()</a:t>
            </a:r>
            <a:endParaRPr lang="en-US" altLang="zh-CN" dirty="0">
              <a:sym typeface="+mn-ea"/>
            </a:endParaRPr>
          </a:p>
          <a:p>
            <a:r>
              <a:rPr lang="zh-CN" altLang="en-US" dirty="0">
                <a:sym typeface="+mn-ea"/>
              </a:rPr>
              <a:t>这个就是我们将要学习的对魔法宠物操作中的升级函数咒语</a:t>
            </a:r>
            <a:r>
              <a:rPr lang="zh-CN" altLang="en-US" dirty="0">
                <a:sym typeface="+mn-ea"/>
              </a:rPr>
              <a:t>了</a:t>
            </a:r>
            <a:endParaRPr lang="zh-CN" altLang="en-US" dirty="0">
              <a:sym typeface="+mn-ea"/>
            </a:endParaRPr>
          </a:p>
          <a:p>
            <a:r>
              <a:rPr lang="zh-CN" altLang="en-US" dirty="0">
                <a:sym typeface="+mn-ea"/>
              </a:rPr>
              <a:t>这里也体现了</a:t>
            </a:r>
            <a:r>
              <a:rPr lang="en-US" altLang="zh-CN" dirty="0">
                <a:sym typeface="+mn-ea"/>
              </a:rPr>
              <a:t>self</a:t>
            </a:r>
            <a:r>
              <a:rPr lang="zh-CN" altLang="en-US" dirty="0">
                <a:sym typeface="+mn-ea"/>
              </a:rPr>
              <a:t>的第三个作用，运送函数，让函数之间可以互相调用</a:t>
            </a:r>
            <a:r>
              <a:rPr lang="zh-CN" altLang="en-US" dirty="0">
                <a:sym typeface="+mn-ea"/>
              </a:rPr>
              <a:t>了</a:t>
            </a:r>
            <a:endParaRPr lang="zh-CN" altLang="en-US" dirty="0">
              <a:sym typeface="+mn-ea"/>
            </a:endParaRPr>
          </a:p>
          <a:p>
            <a:r>
              <a:rPr lang="zh-CN" altLang="en-US" dirty="0">
                <a:sym typeface="+mn-ea"/>
              </a:rPr>
              <a:t>然后，你们是否会好奇这个升级函数咒语该怎么写吗，好奇的话，就让我们进入到下一模块</a:t>
            </a:r>
            <a:r>
              <a:rPr lang="zh-CN" altLang="en-US" dirty="0">
                <a:sym typeface="+mn-ea"/>
              </a:rPr>
              <a:t>的学习吧</a:t>
            </a:r>
            <a:endParaRPr lang="zh-CN" altLang="en-US" dirty="0">
              <a:sym typeface="+mn-ea"/>
            </a:endParaRPr>
          </a:p>
          <a:p>
            <a:r>
              <a:rPr lang="zh-CN" altLang="en-US" dirty="0">
                <a:sym typeface="+mn-ea"/>
              </a:rPr>
              <a:t>来到对魔幻宠物的</a:t>
            </a:r>
            <a:r>
              <a:rPr lang="zh-CN" altLang="en-US" dirty="0">
                <a:sym typeface="+mn-ea"/>
              </a:rPr>
              <a:t>操作</a:t>
            </a:r>
            <a:endParaRPr lang="zh-CN" altLang="en-US" dirty="0">
              <a:sym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（用一些宠物的图片吸引孩子兴趣，同时让孩子们扮演制作宠物的魔法师，提高孩子在程序制作时的参与</a:t>
            </a:r>
            <a:r>
              <a:rPr lang="zh-CN" altLang="en-US" dirty="0"/>
              <a:t>感）</a:t>
            </a:r>
            <a:endParaRPr lang="zh-CN" altLang="en-US" dirty="0"/>
          </a:p>
          <a:p>
            <a:r>
              <a:rPr lang="zh-CN" altLang="en-US" dirty="0">
                <a:sym typeface="+mn-ea"/>
              </a:rPr>
              <a:t>那好，现在请转动你的小脑袋瓜，发挥你的想象力</a:t>
            </a:r>
            <a:endParaRPr lang="zh-CN" altLang="en-US" dirty="0"/>
          </a:p>
          <a:p>
            <a:r>
              <a:rPr lang="zh-CN" altLang="en-US" dirty="0">
                <a:sym typeface="+mn-ea"/>
              </a:rPr>
              <a:t>想象你现在是一个魔法宠物店的魔法师，你的工作就是创造出各种各样神奇的魔幻宠物来博得客人的喜爱</a:t>
            </a:r>
            <a:endParaRPr lang="zh-CN" altLang="en-US" dirty="0"/>
          </a:p>
          <a:p>
            <a:r>
              <a:rPr lang="zh-CN" altLang="en-US" dirty="0">
                <a:sym typeface="+mn-ea"/>
              </a:rPr>
              <a:t>比如：会喷火的小火龙啊，给客人刮风的小风龙甚至是那些只存在传说中的独角兽</a:t>
            </a:r>
            <a:endParaRPr lang="zh-CN" altLang="en-US" dirty="0">
              <a:sym typeface="+mn-ea"/>
            </a:endParaRPr>
          </a:p>
          <a:p>
            <a:r>
              <a:rPr lang="zh-CN" altLang="en-US" dirty="0">
                <a:sym typeface="+mn-ea"/>
              </a:rPr>
              <a:t>再比如，就像这个炫酷的恶龙也是可以的</a:t>
            </a:r>
            <a:endParaRPr lang="zh-CN" altLang="en-US" dirty="0"/>
          </a:p>
          <a:p>
            <a:r>
              <a:rPr lang="zh-CN" altLang="en-US" dirty="0">
                <a:sym typeface="+mn-ea"/>
              </a:rPr>
              <a:t>想象好了吗，那为了满足客人的各种需求，现在我们就要开始魔法咒语也就是代码的学习啦</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（简述类的喂食功能实现</a:t>
            </a:r>
            <a:r>
              <a:rPr lang="zh-CN" altLang="en-US" dirty="0"/>
              <a:t>的流程）</a:t>
            </a:r>
            <a:endParaRPr lang="zh-CN" altLang="en-US" dirty="0"/>
          </a:p>
          <a:p>
            <a:r>
              <a:rPr lang="zh-CN" altLang="en-US" dirty="0"/>
              <a:t>好，来到了我们的对魔幻宠物操作的模块了，我们先来了解一下这个</a:t>
            </a:r>
            <a:r>
              <a:rPr lang="zh-CN" altLang="en-US" dirty="0"/>
              <a:t>喂食函数</a:t>
            </a:r>
            <a:endParaRPr lang="zh-CN" altLang="en-US" dirty="0"/>
          </a:p>
          <a:p>
            <a:r>
              <a:rPr lang="zh-CN" altLang="en-US" dirty="0"/>
              <a:t>在这里我们就要用到我们之前用到的在类里面自定义的变量，</a:t>
            </a:r>
            <a:r>
              <a:rPr lang="en-US" altLang="zh-CN" dirty="0"/>
              <a:t>self.physicalCondition</a:t>
            </a:r>
            <a:r>
              <a:rPr lang="zh-CN" altLang="en-US" dirty="0"/>
              <a:t>这个老长的变量</a:t>
            </a:r>
            <a:r>
              <a:rPr lang="zh-CN" altLang="en-US" dirty="0"/>
              <a:t>了</a:t>
            </a:r>
            <a:endParaRPr lang="zh-CN" altLang="en-US" dirty="0"/>
          </a:p>
          <a:p>
            <a:r>
              <a:rPr lang="zh-CN" altLang="en-US" dirty="0"/>
              <a:t>我们会用它来表示我们身体的状</a:t>
            </a:r>
            <a:r>
              <a:rPr lang="zh-CN" altLang="en-US" dirty="0"/>
              <a:t>态</a:t>
            </a:r>
            <a:endParaRPr lang="zh-CN" altLang="en-US" dirty="0"/>
          </a:p>
          <a:p>
            <a:r>
              <a:rPr lang="zh-CN" altLang="en-US" dirty="0"/>
              <a:t>在理解整串代码之前，我们先来看一下他的</a:t>
            </a:r>
            <a:r>
              <a:rPr lang="en-US" altLang="zh-CN" dirty="0"/>
              <a:t>if</a:t>
            </a:r>
            <a:r>
              <a:rPr lang="zh-CN" altLang="en-US" dirty="0"/>
              <a:t>分支</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（简述类的喂食功能实现</a:t>
            </a:r>
            <a:r>
              <a:rPr lang="zh-CN" altLang="en-US" dirty="0"/>
              <a:t>的流程）</a:t>
            </a:r>
            <a:endParaRPr lang="zh-CN" altLang="en-US" dirty="0"/>
          </a:p>
          <a:p>
            <a:r>
              <a:rPr lang="zh-CN" altLang="en-US" dirty="0"/>
              <a:t>我们看到</a:t>
            </a:r>
            <a:r>
              <a:rPr lang="en-US" altLang="zh-CN" dirty="0"/>
              <a:t>if</a:t>
            </a:r>
            <a:r>
              <a:rPr lang="zh-CN" altLang="en-US" dirty="0"/>
              <a:t>条件，</a:t>
            </a:r>
            <a:r>
              <a:rPr lang="zh-CN" altLang="en-US">
                <a:latin typeface="Arial" panose="020B0604020202020204" pitchFamily="34" charset="0"/>
                <a:ea typeface="微软雅黑" panose="020B0503020204020204" charset="-122"/>
                <a:sym typeface="+mn-ea"/>
              </a:rPr>
              <a:t>，就是如果这个身体状态为健康的，那就用</a:t>
            </a:r>
            <a:r>
              <a:rPr lang="en-US" altLang="zh-CN">
                <a:latin typeface="Arial" panose="020B0604020202020204" pitchFamily="34" charset="0"/>
                <a:ea typeface="微软雅黑" panose="020B0503020204020204" charset="-122"/>
                <a:sym typeface="+mn-ea"/>
              </a:rPr>
              <a:t>print</a:t>
            </a:r>
            <a:r>
              <a:rPr lang="zh-CN" altLang="en-US">
                <a:latin typeface="Arial" panose="020B0604020202020204" pitchFamily="34" charset="0"/>
                <a:ea typeface="微软雅黑" panose="020B0503020204020204" charset="-122"/>
                <a:sym typeface="+mn-ea"/>
              </a:rPr>
              <a:t>输出喂食成功</a:t>
            </a:r>
            <a:endParaRPr lang="zh-CN" altLang="en-US">
              <a:latin typeface="Arial" panose="020B0604020202020204" pitchFamily="34" charset="0"/>
              <a:ea typeface="微软雅黑" panose="020B0503020204020204" charset="-122"/>
              <a:sym typeface="+mn-ea"/>
            </a:endParaRPr>
          </a:p>
          <a:p>
            <a:r>
              <a:rPr lang="zh-CN" altLang="en-US">
                <a:latin typeface="Arial" panose="020B0604020202020204" pitchFamily="34" charset="0"/>
                <a:ea typeface="微软雅黑" panose="020B0503020204020204" charset="-122"/>
                <a:sym typeface="+mn-ea"/>
              </a:rPr>
              <a:t>然后宠物吃饱了，身体状态就变成了</a:t>
            </a:r>
            <a:r>
              <a:rPr lang="en-US" altLang="zh-CN">
                <a:latin typeface="Arial" panose="020B0604020202020204" pitchFamily="34" charset="0"/>
                <a:ea typeface="微软雅黑" panose="020B0503020204020204" charset="-122"/>
                <a:sym typeface="+mn-ea"/>
              </a:rPr>
              <a:t>“</a:t>
            </a:r>
            <a:r>
              <a:rPr lang="zh-CN" altLang="en-US">
                <a:latin typeface="Arial" panose="020B0604020202020204" pitchFamily="34" charset="0"/>
                <a:ea typeface="微软雅黑" panose="020B0503020204020204" charset="-122"/>
                <a:sym typeface="+mn-ea"/>
              </a:rPr>
              <a:t>饱食的</a:t>
            </a:r>
            <a:r>
              <a:rPr lang="en-US" altLang="zh-CN">
                <a:latin typeface="Arial" panose="020B0604020202020204" pitchFamily="34" charset="0"/>
                <a:ea typeface="微软雅黑" panose="020B0503020204020204" charset="-122"/>
                <a:sym typeface="+mn-ea"/>
              </a:rPr>
              <a:t>” </a:t>
            </a:r>
            <a:r>
              <a:rPr lang="zh-CN" altLang="en-US">
                <a:latin typeface="Arial" panose="020B0604020202020204" pitchFamily="34" charset="0"/>
                <a:ea typeface="微软雅黑" panose="020B0503020204020204" charset="-122"/>
                <a:sym typeface="+mn-ea"/>
              </a:rPr>
              <a:t>，然后获得一点经验</a:t>
            </a:r>
            <a:endParaRPr lang="zh-CN" altLang="en-US">
              <a:latin typeface="Arial" panose="020B0604020202020204" pitchFamily="34" charset="0"/>
              <a:ea typeface="微软雅黑" panose="020B0503020204020204" charset="-122"/>
              <a:sym typeface="+mn-ea"/>
            </a:endParaRPr>
          </a:p>
          <a:p>
            <a:r>
              <a:rPr lang="zh-CN" altLang="en-US">
                <a:latin typeface="Arial" panose="020B0604020202020204" pitchFamily="34" charset="0"/>
                <a:ea typeface="微软雅黑" panose="020B0503020204020204" charset="-122"/>
                <a:sym typeface="+mn-ea"/>
              </a:rPr>
              <a:t>在了解了这其中一个</a:t>
            </a:r>
            <a:r>
              <a:rPr lang="en-US" altLang="zh-CN">
                <a:latin typeface="Arial" panose="020B0604020202020204" pitchFamily="34" charset="0"/>
                <a:ea typeface="微软雅黑" panose="020B0503020204020204" charset="-122"/>
                <a:sym typeface="+mn-ea"/>
              </a:rPr>
              <a:t>if</a:t>
            </a:r>
            <a:r>
              <a:rPr lang="zh-CN" altLang="en-US">
                <a:latin typeface="Arial" panose="020B0604020202020204" pitchFamily="34" charset="0"/>
                <a:ea typeface="微软雅黑" panose="020B0503020204020204" charset="-122"/>
                <a:sym typeface="+mn-ea"/>
              </a:rPr>
              <a:t>分支后，我们接着来看看这串代码整个的流程</a:t>
            </a:r>
            <a:endParaRPr lang="zh-CN" altLang="en-US">
              <a:latin typeface="Arial" panose="020B0604020202020204" pitchFamily="34" charset="0"/>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简述类的喂食功能实现</a:t>
            </a:r>
            <a:r>
              <a:rPr lang="zh-CN" altLang="en-US" dirty="0"/>
              <a:t>的流程</a:t>
            </a:r>
            <a:endParaRPr lang="zh-CN" altLang="en-US" dirty="0"/>
          </a:p>
          <a:p>
            <a:r>
              <a:rPr lang="zh-CN" altLang="en-US" dirty="0"/>
              <a:t>如果宠物是健康的，</a:t>
            </a:r>
            <a:r>
              <a:rPr lang="zh-CN" altLang="en-US">
                <a:solidFill>
                  <a:srgbClr val="FFFF00"/>
                </a:solidFill>
                <a:latin typeface="幼圆" panose="02010509060101010101" charset="-122"/>
                <a:ea typeface="幼圆" panose="02010509060101010101" charset="-122"/>
                <a:sym typeface="+mn-ea"/>
              </a:rPr>
              <a:t>喂食成功，身体状态变成饱食的，同时获取一点</a:t>
            </a:r>
            <a:r>
              <a:rPr lang="zh-CN" altLang="en-US">
                <a:solidFill>
                  <a:srgbClr val="FFFF00"/>
                </a:solidFill>
                <a:latin typeface="幼圆" panose="02010509060101010101" charset="-122"/>
                <a:ea typeface="幼圆" panose="02010509060101010101" charset="-122"/>
                <a:sym typeface="+mn-ea"/>
              </a:rPr>
              <a:t>经验</a:t>
            </a:r>
            <a:endParaRPr lang="zh-CN" altLang="en-US">
              <a:solidFill>
                <a:srgbClr val="FFFF00"/>
              </a:solidFill>
              <a:latin typeface="幼圆" panose="02010509060101010101" charset="-122"/>
              <a:ea typeface="幼圆" panose="02010509060101010101" charset="-122"/>
              <a:sym typeface="+mn-ea"/>
            </a:endParaRPr>
          </a:p>
          <a:p>
            <a:r>
              <a:rPr lang="zh-CN" altLang="en-US" dirty="0">
                <a:sym typeface="+mn-ea"/>
              </a:rPr>
              <a:t>如果宠物是饥饿的，</a:t>
            </a:r>
            <a:r>
              <a:rPr lang="zh-CN" altLang="en-US">
                <a:solidFill>
                  <a:srgbClr val="FFFF00"/>
                </a:solidFill>
                <a:latin typeface="幼圆" panose="02010509060101010101" charset="-122"/>
                <a:ea typeface="幼圆" panose="02010509060101010101" charset="-122"/>
                <a:sym typeface="+mn-ea"/>
              </a:rPr>
              <a:t>喂食成功，身体状态变成健康的，同时获取一点经验</a:t>
            </a:r>
            <a:endParaRPr lang="zh-CN" altLang="en-US">
              <a:solidFill>
                <a:srgbClr val="FFFF00"/>
              </a:solidFill>
              <a:latin typeface="幼圆" panose="02010509060101010101" charset="-122"/>
              <a:ea typeface="幼圆" panose="02010509060101010101" charset="-122"/>
            </a:endParaRPr>
          </a:p>
          <a:p>
            <a:r>
              <a:rPr lang="zh-CN" altLang="en-US" dirty="0">
                <a:sym typeface="+mn-ea"/>
              </a:rPr>
              <a:t>如果是其他的，</a:t>
            </a:r>
            <a:r>
              <a:rPr lang="zh-CN" altLang="en-US">
                <a:solidFill>
                  <a:srgbClr val="FFFF00"/>
                </a:solidFill>
                <a:latin typeface="幼圆" panose="02010509060101010101" charset="-122"/>
                <a:ea typeface="幼圆" panose="02010509060101010101" charset="-122"/>
                <a:sym typeface="+mn-ea"/>
              </a:rPr>
              <a:t>喂食失败，身体状态不变，同时无法继续获取经验</a:t>
            </a:r>
            <a:endParaRPr lang="zh-CN" altLang="en-US">
              <a:solidFill>
                <a:srgbClr val="FFFF00"/>
              </a:solidFill>
              <a:latin typeface="幼圆" panose="02010509060101010101" charset="-122"/>
              <a:ea typeface="幼圆" panose="02010509060101010101" charset="-122"/>
            </a:endParaRPr>
          </a:p>
          <a:p>
            <a:endParaRPr lang="zh-CN" altLang="en-US">
              <a:solidFill>
                <a:srgbClr val="FFFF00"/>
              </a:solidFill>
              <a:latin typeface="幼圆" panose="02010509060101010101" charset="-122"/>
              <a:ea typeface="幼圆" panose="02010509060101010101" charset="-122"/>
            </a:endParaRP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（详细说明类中的升级功能的实现步骤，同</a:t>
            </a:r>
            <a:r>
              <a:rPr lang="zh-CN" altLang="en-US" dirty="0"/>
              <a:t>时指出一些不同的</a:t>
            </a:r>
            <a:r>
              <a:rPr lang="zh-CN" altLang="en-US" dirty="0"/>
              <a:t>初始化变量）</a:t>
            </a:r>
            <a:endParaRPr lang="zh-CN" altLang="en-US" dirty="0"/>
          </a:p>
          <a:p>
            <a:r>
              <a:rPr lang="zh-CN" altLang="en-US" dirty="0"/>
              <a:t>在学习完喂食函数代码后，我们接着来学习一复杂一点的</a:t>
            </a:r>
            <a:r>
              <a:rPr lang="zh-CN" altLang="en-US" dirty="0"/>
              <a:t>操作功能</a:t>
            </a:r>
            <a:endParaRPr lang="zh-CN" altLang="en-US" dirty="0"/>
          </a:p>
          <a:p>
            <a:pPr algn="l"/>
            <a:r>
              <a:rPr lang="zh-CN" altLang="en-US" dirty="0"/>
              <a:t>来到我们的升级功能，</a:t>
            </a:r>
            <a:r>
              <a:rPr lang="zh-CN" altLang="en-US">
                <a:latin typeface="Arial" panose="020B0604020202020204" pitchFamily="34" charset="0"/>
                <a:ea typeface="微软雅黑" panose="020B0503020204020204" charset="-122"/>
                <a:sym typeface="+mn-ea"/>
              </a:rPr>
              <a:t>怎么实现升级？</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sym typeface="+mn-ea"/>
              </a:rPr>
              <a:t>依然是需要用到我们的函数咒语，还有我们这节课学到的初始化等的一些有关类的知识</a:t>
            </a:r>
            <a:endParaRPr lang="zh-CN" altLang="en-US">
              <a:latin typeface="Arial" panose="020B0604020202020204" pitchFamily="34" charset="0"/>
              <a:ea typeface="微软雅黑" panose="020B0503020204020204" charset="-122"/>
              <a:sym typeface="+mn-ea"/>
            </a:endParaRPr>
          </a:p>
          <a:p>
            <a:pPr algn="l"/>
            <a:r>
              <a:rPr lang="zh-CN" altLang="en-US">
                <a:latin typeface="Arial" panose="020B0604020202020204" pitchFamily="34" charset="0"/>
                <a:ea typeface="微软雅黑" panose="020B0503020204020204" charset="-122"/>
                <a:sym typeface="+mn-ea"/>
              </a:rPr>
              <a:t>先看第一步，</a:t>
            </a:r>
            <a:r>
              <a:rPr lang="zh-CN" altLang="en-US">
                <a:latin typeface="华文新魏" panose="02010800040101010101" charset="-122"/>
                <a:ea typeface="华文新魏" panose="02010800040101010101" charset="-122"/>
                <a:sym typeface="+mn-ea"/>
              </a:rPr>
              <a:t>对要用的两个变量进行初始化，</a:t>
            </a:r>
            <a:r>
              <a:rPr lang="en-US" altLang="zh-CN">
                <a:latin typeface="华文新魏" panose="02010800040101010101" charset="-122"/>
                <a:ea typeface="华文新魏" panose="02010800040101010101" charset="-122"/>
                <a:sym typeface="+mn-ea"/>
              </a:rPr>
              <a:t>degree</a:t>
            </a:r>
            <a:r>
              <a:rPr lang="zh-CN" altLang="en-US">
                <a:latin typeface="华文新魏" panose="02010800040101010101" charset="-122"/>
                <a:ea typeface="华文新魏" panose="02010800040101010101" charset="-122"/>
                <a:sym typeface="+mn-ea"/>
              </a:rPr>
              <a:t>是等级，</a:t>
            </a:r>
            <a:r>
              <a:rPr lang="en-US" altLang="zh-CN">
                <a:latin typeface="华文新魏" panose="02010800040101010101" charset="-122"/>
                <a:ea typeface="华文新魏" panose="02010800040101010101" charset="-122"/>
                <a:sym typeface="+mn-ea"/>
              </a:rPr>
              <a:t>container</a:t>
            </a:r>
            <a:r>
              <a:rPr lang="zh-CN" altLang="en-US">
                <a:latin typeface="华文新魏" panose="02010800040101010101" charset="-122"/>
                <a:ea typeface="华文新魏" panose="02010800040101010101" charset="-122"/>
                <a:sym typeface="+mn-ea"/>
              </a:rPr>
              <a:t>是一个装经验值的容器</a:t>
            </a:r>
            <a:endParaRPr lang="zh-CN" altLang="en-US">
              <a:solidFill>
                <a:schemeClr val="tx1"/>
              </a:solidFill>
              <a:latin typeface="华文新魏" panose="02010800040101010101" charset="-122"/>
              <a:ea typeface="华文新魏" panose="02010800040101010101" charset="-122"/>
            </a:endParaRPr>
          </a:p>
          <a:p>
            <a:pPr algn="l"/>
            <a:endParaRPr lang="zh-CN" altLang="en-US">
              <a:latin typeface="Arial" panose="020B0604020202020204" pitchFamily="34" charset="0"/>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详细说明类中的升级功能的实现步骤，同</a:t>
            </a:r>
            <a:r>
              <a:rPr lang="zh-CN" altLang="en-US" dirty="0"/>
              <a:t>时指出一些不同的</a:t>
            </a:r>
            <a:r>
              <a:rPr lang="zh-CN" altLang="en-US" dirty="0"/>
              <a:t>初始化变量</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详细说明类中的升级功能的实现步骤，同</a:t>
            </a:r>
            <a:r>
              <a:rPr lang="zh-CN" altLang="en-US" dirty="0"/>
              <a:t>时指出一些不同的</a:t>
            </a:r>
            <a:r>
              <a:rPr lang="zh-CN" altLang="en-US" dirty="0"/>
              <a:t>初始化变量</a:t>
            </a:r>
            <a:endParaRPr lang="zh-CN" altLang="en-US" dirty="0"/>
          </a:p>
          <a:p>
            <a:pPr algn="l"/>
            <a:r>
              <a:rPr lang="zh-CN" altLang="en-US">
                <a:latin typeface="华文新魏" panose="02010800040101010101" charset="-122"/>
                <a:ea typeface="华文新魏" panose="02010800040101010101" charset="-122"/>
                <a:sym typeface="+mn-ea"/>
              </a:rPr>
              <a:t>第三步：</a:t>
            </a:r>
            <a:r>
              <a:rPr lang="en-US" altLang="zh-CN">
                <a:latin typeface="华文新魏" panose="02010800040101010101" charset="-122"/>
                <a:ea typeface="华文新魏" panose="02010800040101010101" charset="-122"/>
                <a:sym typeface="+mn-ea"/>
              </a:rPr>
              <a:t>if self,container == 5:</a:t>
            </a:r>
            <a:endParaRPr lang="en-US" altLang="zh-CN">
              <a:latin typeface="华文新魏" panose="02010800040101010101" charset="-122"/>
              <a:ea typeface="华文新魏" panose="02010800040101010101" charset="-122"/>
            </a:endParaRPr>
          </a:p>
          <a:p>
            <a:pPr algn="l"/>
            <a:r>
              <a:rPr lang="zh-CN" altLang="en-US">
                <a:latin typeface="华文新魏" panose="02010800040101010101" charset="-122"/>
                <a:ea typeface="华文新魏" panose="02010800040101010101" charset="-122"/>
                <a:sym typeface="+mn-ea"/>
              </a:rPr>
              <a:t>判断容器里的经验值是否达到上限，这里设的上限就是</a:t>
            </a:r>
            <a:r>
              <a:rPr lang="en-US" altLang="zh-CN">
                <a:latin typeface="华文新魏" panose="02010800040101010101" charset="-122"/>
                <a:ea typeface="华文新魏" panose="02010800040101010101" charset="-122"/>
                <a:sym typeface="+mn-ea"/>
              </a:rPr>
              <a:t>5</a:t>
            </a:r>
            <a:r>
              <a:rPr lang="zh-CN" altLang="en-US">
                <a:latin typeface="华文新魏" panose="02010800040101010101" charset="-122"/>
                <a:ea typeface="华文新魏" panose="02010800040101010101" charset="-122"/>
                <a:sym typeface="+mn-ea"/>
              </a:rPr>
              <a:t>，然后要是达到，就升一级</a:t>
            </a:r>
            <a:endParaRPr lang="zh-CN" altLang="en-US">
              <a:latin typeface="华文新魏" panose="02010800040101010101" charset="-122"/>
              <a:ea typeface="华文新魏" panose="02010800040101010101" charset="-122"/>
            </a:endParaRP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说明怎么调用升级函数，给出其在喂食函数中的</a:t>
            </a:r>
            <a:r>
              <a:rPr lang="zh-CN" altLang="en-US" dirty="0"/>
              <a:t>应用</a:t>
            </a:r>
            <a:endParaRPr lang="zh-CN" altLang="en-US" dirty="0"/>
          </a:p>
          <a:p>
            <a:r>
              <a:rPr lang="zh-CN" altLang="en-US" b="1">
                <a:latin typeface="华文楷体" panose="02010600040101010101" charset="-122"/>
                <a:ea typeface="华文楷体" panose="02010600040101010101" charset="-122"/>
                <a:cs typeface="华文楷体" panose="02010600040101010101" charset="-122"/>
                <a:sym typeface="+mn-ea"/>
              </a:rPr>
              <a:t>在这里调用刚刚写好的</a:t>
            </a:r>
            <a:r>
              <a:rPr lang="en-US" altLang="zh-CN" b="1">
                <a:latin typeface="华文楷体" panose="02010600040101010101" charset="-122"/>
                <a:ea typeface="华文楷体" panose="02010600040101010101" charset="-122"/>
                <a:cs typeface="华文楷体" panose="02010600040101010101" charset="-122"/>
                <a:sym typeface="+mn-ea"/>
              </a:rPr>
              <a:t>update</a:t>
            </a:r>
            <a:r>
              <a:rPr lang="zh-CN" altLang="en-US" b="1">
                <a:latin typeface="华文楷体" panose="02010600040101010101" charset="-122"/>
                <a:ea typeface="华文楷体" panose="02010600040101010101" charset="-122"/>
                <a:cs typeface="华文楷体" panose="02010600040101010101" charset="-122"/>
                <a:sym typeface="+mn-ea"/>
              </a:rPr>
              <a:t>函数就能实现升级的完整功能啦，不过调用时一定一定要加上</a:t>
            </a:r>
            <a:r>
              <a:rPr lang="en-US" altLang="zh-CN" b="1">
                <a:latin typeface="华文楷体" panose="02010600040101010101" charset="-122"/>
                <a:ea typeface="华文楷体" panose="02010600040101010101" charset="-122"/>
                <a:cs typeface="华文楷体" panose="02010600040101010101" charset="-122"/>
                <a:sym typeface="+mn-ea"/>
              </a:rPr>
              <a:t>(self.)!!!</a:t>
            </a:r>
            <a:endParaRPr lang="en-US" altLang="zh-CN" b="1">
              <a:solidFill>
                <a:schemeClr val="tx1"/>
              </a:solidFill>
              <a:latin typeface="华文楷体" panose="02010600040101010101" charset="-122"/>
              <a:ea typeface="华文楷体" panose="02010600040101010101" charset="-122"/>
              <a:cs typeface="华文楷体" panose="02010600040101010101" charset="-122"/>
            </a:endParaRPr>
          </a:p>
          <a:p>
            <a:pPr indent="457200" algn="l"/>
            <a:endParaRPr lang="zh-CN" altLang="en-US" b="1">
              <a:solidFill>
                <a:schemeClr val="tx1"/>
              </a:solidFill>
              <a:latin typeface="华文楷体" panose="02010600040101010101" charset="-122"/>
              <a:ea typeface="华文楷体" panose="02010600040101010101" charset="-122"/>
              <a:cs typeface="华文楷体" panose="02010600040101010101" charset="-122"/>
            </a:endParaRP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这里就是我们今天的</a:t>
            </a:r>
            <a:r>
              <a:rPr lang="zh-CN" altLang="en-US" dirty="0"/>
              <a:t>一个课程的大纲</a:t>
            </a:r>
            <a:endParaRPr lang="zh-CN" altLang="en-US" dirty="0"/>
          </a:p>
          <a:p>
            <a:r>
              <a:rPr lang="zh-CN" altLang="en-US" dirty="0"/>
              <a:t>我们创建魔幻宠物就要用到</a:t>
            </a:r>
            <a:r>
              <a:rPr lang="en-US" altLang="zh-CN" dirty="0"/>
              <a:t>python</a:t>
            </a:r>
            <a:r>
              <a:rPr lang="zh-CN" altLang="en-US" dirty="0"/>
              <a:t>里边有关类的咒语</a:t>
            </a:r>
            <a:r>
              <a:rPr lang="zh-CN" altLang="en-US" dirty="0"/>
              <a:t>代码</a:t>
            </a:r>
            <a:endParaRPr lang="zh-CN" altLang="en-US" dirty="0"/>
          </a:p>
          <a:p>
            <a:r>
              <a:rPr lang="zh-CN" altLang="en-US" dirty="0"/>
              <a:t>然后我们肯定不会只满足只是把魔幻宠物创造出来，肯定是会想要对他进行，比如喂食啊、玩耍啊、释放技能</a:t>
            </a:r>
            <a:r>
              <a:rPr lang="zh-CN" altLang="en-US" dirty="0"/>
              <a:t>等的操作</a:t>
            </a:r>
            <a:endParaRPr lang="zh-CN" altLang="en-US" dirty="0"/>
          </a:p>
          <a:p>
            <a:r>
              <a:rPr lang="zh-CN" altLang="en-US" dirty="0"/>
              <a:t>这时就需要用到我们上节课所学习的函数咒语了，在函数里面呢，也是会用到前面的各种循环和</a:t>
            </a:r>
            <a:r>
              <a:rPr lang="en-US" altLang="zh-CN" dirty="0"/>
              <a:t>if</a:t>
            </a:r>
            <a:r>
              <a:rPr lang="zh-CN" altLang="en-US" dirty="0"/>
              <a:t>、</a:t>
            </a:r>
            <a:r>
              <a:rPr lang="en-US" altLang="zh-CN" dirty="0"/>
              <a:t>elif</a:t>
            </a:r>
            <a:r>
              <a:rPr lang="zh-CN" altLang="en-US" dirty="0"/>
              <a:t>和</a:t>
            </a:r>
            <a:r>
              <a:rPr lang="en-US" altLang="zh-CN" dirty="0"/>
              <a:t>else</a:t>
            </a:r>
            <a:r>
              <a:rPr lang="zh-CN" altLang="en-US" dirty="0"/>
              <a:t>的判断</a:t>
            </a:r>
            <a:r>
              <a:rPr lang="zh-CN" altLang="en-US" dirty="0"/>
              <a:t>咒语</a:t>
            </a:r>
            <a:endParaRPr lang="zh-CN" altLang="en-US" dirty="0"/>
          </a:p>
          <a:p>
            <a:r>
              <a:rPr lang="zh-CN" altLang="en-US" dirty="0"/>
              <a:t>所以我们现在就要努力回想上节课的</a:t>
            </a:r>
            <a:r>
              <a:rPr lang="zh-CN" altLang="en-US" dirty="0"/>
              <a:t>内容了</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给予孩子自由编写代码的时间，对不同能力的</a:t>
            </a:r>
            <a:r>
              <a:rPr lang="zh-CN" altLang="en-US" dirty="0"/>
              <a:t>孩子给出不同的</a:t>
            </a:r>
            <a:r>
              <a:rPr lang="zh-CN" altLang="en-US" dirty="0"/>
              <a:t>选择</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然后现在就正式开始我们</a:t>
            </a:r>
            <a:r>
              <a:rPr lang="zh-CN" altLang="en-US" dirty="0"/>
              <a:t>新的内容的学习啦</a:t>
            </a:r>
            <a:endParaRPr lang="zh-CN" altLang="en-US" dirty="0"/>
          </a:p>
          <a:p>
            <a:r>
              <a:rPr lang="zh-CN" altLang="en-US" dirty="0"/>
              <a:t>首先我们要学习一个叫类的</a:t>
            </a:r>
            <a:r>
              <a:rPr lang="zh-CN" altLang="en-US" dirty="0"/>
              <a:t>魔法咒语</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（用吸引力较强的披萨来调动孩子们的兴趣，让孩子们更好地理解关于类的概念，由披萨具有共同的一些特点来指出</a:t>
            </a:r>
            <a:r>
              <a:rPr lang="en-US" altLang="zh-CN" dirty="0"/>
              <a:t>python</a:t>
            </a:r>
            <a:r>
              <a:rPr lang="zh-CN" altLang="en-US" dirty="0"/>
              <a:t>中的类会具有一些共同的属性</a:t>
            </a:r>
            <a:r>
              <a:rPr lang="zh-CN" altLang="en-US" dirty="0"/>
              <a:t>和方法）</a:t>
            </a:r>
            <a:endParaRPr lang="zh-CN" altLang="en-US" dirty="0"/>
          </a:p>
          <a:p>
            <a:r>
              <a:rPr lang="zh-CN" altLang="en-US" dirty="0"/>
              <a:t>类是什么？</a:t>
            </a:r>
            <a:endParaRPr lang="zh-CN" altLang="en-US" dirty="0"/>
          </a:p>
          <a:p>
            <a:r>
              <a:rPr lang="zh-CN" altLang="en-US" dirty="0"/>
              <a:t>在回答这个问题之前，我们先思考一下披萨是什么东西</a:t>
            </a:r>
            <a:r>
              <a:rPr lang="en-US" altLang="zh-CN" dirty="0"/>
              <a:t>?</a:t>
            </a:r>
            <a:endParaRPr lang="en-US" altLang="zh-CN" dirty="0"/>
          </a:p>
          <a:p>
            <a:r>
              <a:rPr lang="zh-CN" altLang="en-US" dirty="0"/>
              <a:t>好吃的东西，哈哈没错，</a:t>
            </a:r>
            <a:r>
              <a:rPr lang="zh-CN" altLang="en-US" dirty="0"/>
              <a:t>也对</a:t>
            </a:r>
            <a:endParaRPr lang="zh-CN" altLang="en-US" dirty="0"/>
          </a:p>
          <a:p>
            <a:r>
              <a:rPr lang="zh-CN" altLang="en-US" dirty="0"/>
              <a:t>我们先想想，披萨</a:t>
            </a:r>
            <a:r>
              <a:rPr lang="zh-CN" altLang="en-US" dirty="0"/>
              <a:t>有什么特点</a:t>
            </a:r>
            <a:endParaRPr lang="zh-CN" altLang="en-US" dirty="0"/>
          </a:p>
          <a:p>
            <a:r>
              <a:rPr lang="zh-CN" altLang="en-US" dirty="0"/>
              <a:t>都是圆形是吧，然后</a:t>
            </a:r>
            <a:r>
              <a:rPr lang="zh-CN" altLang="en-US" dirty="0"/>
              <a:t>呢</a:t>
            </a:r>
            <a:endParaRPr lang="zh-CN" altLang="en-US" dirty="0"/>
          </a:p>
          <a:p>
            <a:r>
              <a:rPr lang="zh-CN" altLang="en-US" dirty="0"/>
              <a:t>在圆圆的披萨上面会有各种各样好吃的的配料，可能会有酸酸甜甜的番茄，好吃不腻的</a:t>
            </a:r>
            <a:r>
              <a:rPr lang="zh-CN" altLang="en-US" dirty="0"/>
              <a:t>香肠</a:t>
            </a:r>
            <a:endParaRPr lang="zh-CN" altLang="en-US" dirty="0"/>
          </a:p>
          <a:p>
            <a:r>
              <a:rPr lang="zh-CN" altLang="en-US" dirty="0"/>
              <a:t>还会有让人垂涎三尺的芝士什么的，然后同学们有没有想过，好多种披萨都会有我刚才描述过的特点，那披萨是不是就是一类的都是的</a:t>
            </a:r>
            <a:r>
              <a:rPr lang="zh-CN" altLang="en-US" dirty="0"/>
              <a:t>总称</a:t>
            </a:r>
            <a:endParaRPr lang="zh-CN" altLang="en-US" dirty="0"/>
          </a:p>
          <a:p>
            <a:r>
              <a:rPr lang="zh-CN" altLang="en-US" dirty="0"/>
              <a:t>就不会像小明、小刚、小美同学这样的比较独特的存在的那样了，</a:t>
            </a:r>
            <a:r>
              <a:rPr lang="zh-CN" altLang="en-US" dirty="0"/>
              <a:t>这就叫做类</a:t>
            </a:r>
            <a:endParaRPr lang="zh-CN" altLang="en-US" dirty="0"/>
          </a:p>
          <a:p>
            <a:r>
              <a:rPr lang="zh-CN" altLang="en-US" dirty="0"/>
              <a:t>那理解了类的概念后，我们接着来学习一下</a:t>
            </a:r>
            <a:r>
              <a:rPr lang="en-US" altLang="zh-CN" dirty="0"/>
              <a:t>Python</a:t>
            </a:r>
            <a:r>
              <a:rPr lang="zh-CN" altLang="en-US" dirty="0"/>
              <a:t>中的类</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（指出类的第一条咒语及其使用</a:t>
            </a:r>
            <a:r>
              <a:rPr lang="zh-CN" altLang="en-US" dirty="0"/>
              <a:t>的格式）</a:t>
            </a:r>
            <a:endParaRPr lang="zh-CN" altLang="en-US" dirty="0"/>
          </a:p>
          <a:p>
            <a:r>
              <a:rPr lang="zh-CN" altLang="en-US" dirty="0"/>
              <a:t>在这里我们会用上我们要新学的第一条咒语，</a:t>
            </a:r>
            <a:r>
              <a:rPr lang="en-US" altLang="zh-CN" dirty="0"/>
              <a:t>class</a:t>
            </a:r>
            <a:r>
              <a:rPr lang="zh-CN" altLang="en-US" dirty="0"/>
              <a:t>咒语</a:t>
            </a:r>
            <a:endParaRPr lang="zh-CN" altLang="en-US" dirty="0"/>
          </a:p>
          <a:p>
            <a:r>
              <a:rPr lang="zh-CN" altLang="en-US" dirty="0"/>
              <a:t>跟函数咒语其实有点像不是吗，在这里我们就可以定义一些</a:t>
            </a:r>
            <a:r>
              <a:rPr lang="zh-CN" altLang="en-US" dirty="0"/>
              <a:t>共有的属性</a:t>
            </a:r>
            <a:endParaRPr lang="zh-CN" altLang="en-US" dirty="0"/>
          </a:p>
          <a:p>
            <a:r>
              <a:rPr lang="zh-CN" altLang="en-US" dirty="0"/>
              <a:t>但这里的属性用上的频率并不高，最重要的还得是有关</a:t>
            </a:r>
            <a:r>
              <a:rPr lang="zh-CN" altLang="en-US" dirty="0"/>
              <a:t>对象的属性</a:t>
            </a:r>
            <a:endParaRPr lang="zh-CN" altLang="en-US" dirty="0"/>
          </a:p>
          <a:p>
            <a:r>
              <a:rPr lang="zh-CN" altLang="en-US" dirty="0"/>
              <a:t>我们接着往下</a:t>
            </a:r>
            <a:r>
              <a:rPr lang="zh-CN" altLang="en-US" dirty="0"/>
              <a:t>看</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（简单介绍一下类的初始化，并说明</a:t>
            </a:r>
            <a:r>
              <a:rPr lang="en-US" altLang="zh-CN" dirty="0"/>
              <a:t>self</a:t>
            </a:r>
            <a:r>
              <a:rPr lang="zh-CN" altLang="en-US" dirty="0"/>
              <a:t>的</a:t>
            </a:r>
            <a:r>
              <a:rPr lang="zh-CN" altLang="en-US" dirty="0"/>
              <a:t>重要性）</a:t>
            </a:r>
            <a:endParaRPr lang="zh-CN" altLang="en-US" dirty="0"/>
          </a:p>
          <a:p>
            <a:r>
              <a:rPr lang="zh-CN" altLang="en-US" dirty="0"/>
              <a:t>在这里的初始化，就要用到一个很关键的东西了，他就是</a:t>
            </a:r>
            <a:r>
              <a:rPr lang="en-US" altLang="zh-CN" dirty="0"/>
              <a:t>self</a:t>
            </a:r>
            <a:endParaRPr lang="en-US" altLang="zh-CN" dirty="0"/>
          </a:p>
          <a:p>
            <a:r>
              <a:rPr lang="zh-CN" altLang="en-US" dirty="0"/>
              <a:t>我们先看一下这类的对象的初始化与普通的属性的定义有</a:t>
            </a:r>
            <a:r>
              <a:rPr lang="zh-CN" altLang="en-US" dirty="0"/>
              <a:t>什么不同</a:t>
            </a:r>
            <a:endParaRPr lang="zh-CN" altLang="en-US" dirty="0"/>
          </a:p>
          <a:p>
            <a:r>
              <a:rPr lang="zh-CN" altLang="en-US" dirty="0"/>
              <a:t>看出来了吗，</a:t>
            </a:r>
            <a:r>
              <a:rPr lang="zh-CN" altLang="en-US" dirty="0"/>
              <a:t>没错</a:t>
            </a:r>
            <a:endParaRPr lang="zh-CN" altLang="en-US" dirty="0"/>
          </a:p>
          <a:p>
            <a:r>
              <a:rPr lang="zh-CN" altLang="en-US" dirty="0"/>
              <a:t>多了一个古怪的函数咒语，这里的函数的名字是一个由左边两根下划线和右边两根下划线包夹着一个</a:t>
            </a:r>
            <a:r>
              <a:rPr lang="en-US" altLang="zh-CN" dirty="0"/>
              <a:t>init</a:t>
            </a:r>
            <a:r>
              <a:rPr lang="zh-CN" altLang="en-US" dirty="0"/>
              <a:t>来</a:t>
            </a:r>
            <a:r>
              <a:rPr lang="zh-CN" altLang="en-US" dirty="0"/>
              <a:t>组成的</a:t>
            </a:r>
            <a:endParaRPr lang="zh-CN" altLang="en-US" dirty="0"/>
          </a:p>
          <a:p>
            <a:r>
              <a:rPr lang="zh-CN" altLang="en-US" dirty="0"/>
              <a:t>一定要在左右都加上两根下划线哦，很多初学者都会忘记加</a:t>
            </a:r>
            <a:r>
              <a:rPr lang="zh-CN" altLang="en-US" dirty="0"/>
              <a:t>上</a:t>
            </a:r>
            <a:endParaRPr lang="zh-CN" altLang="en-US" dirty="0"/>
          </a:p>
          <a:p>
            <a:r>
              <a:rPr lang="zh-CN" altLang="en-US" dirty="0"/>
              <a:t>然后还有个出现了很多次的</a:t>
            </a:r>
            <a:r>
              <a:rPr lang="en-US" altLang="zh-CN" dirty="0"/>
              <a:t>self</a:t>
            </a:r>
            <a:r>
              <a:rPr lang="zh-CN" altLang="en-US" dirty="0"/>
              <a:t>，这是在类中很重要的一个关键</a:t>
            </a:r>
            <a:r>
              <a:rPr lang="zh-CN" altLang="en-US" dirty="0"/>
              <a:t>词</a:t>
            </a:r>
            <a:endParaRPr lang="zh-CN" altLang="en-US" dirty="0"/>
          </a:p>
          <a:p>
            <a:r>
              <a:rPr lang="zh-CN" altLang="en-US" dirty="0"/>
              <a:t>接下来我们来细细说一下这个</a:t>
            </a:r>
            <a:r>
              <a:rPr lang="en-US" altLang="zh-CN" dirty="0"/>
              <a:t>self</a:t>
            </a:r>
            <a:endParaRPr lang="en-US" altLang="zh-CN"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（简单介绍一下类的初始化，并说明</a:t>
            </a:r>
            <a:r>
              <a:rPr lang="en-US" altLang="zh-CN" dirty="0"/>
              <a:t>self</a:t>
            </a:r>
            <a:r>
              <a:rPr lang="zh-CN" altLang="en-US" dirty="0"/>
              <a:t>的</a:t>
            </a:r>
            <a:r>
              <a:rPr lang="zh-CN" altLang="en-US" dirty="0"/>
              <a:t>重要性）</a:t>
            </a:r>
            <a:endParaRPr lang="zh-CN" altLang="en-US" dirty="0"/>
          </a:p>
          <a:p>
            <a:r>
              <a:rPr lang="en-US" altLang="zh-CN" dirty="0"/>
              <a:t>self</a:t>
            </a:r>
            <a:r>
              <a:rPr lang="zh-CN" altLang="en-US" dirty="0"/>
              <a:t>是沟通类和对象的</a:t>
            </a:r>
            <a:r>
              <a:rPr lang="zh-CN" altLang="en-US" dirty="0"/>
              <a:t>工具人</a:t>
            </a:r>
            <a:endParaRPr lang="zh-CN" altLang="en-US" dirty="0"/>
          </a:p>
          <a:p>
            <a:r>
              <a:rPr lang="zh-CN" altLang="en-US" dirty="0"/>
              <a:t>工具人是什么，就是帮人做事的，那他具体帮我们做了什么事</a:t>
            </a:r>
            <a:r>
              <a:rPr lang="zh-CN" altLang="en-US" dirty="0"/>
              <a:t>呢</a:t>
            </a:r>
            <a:endParaRPr lang="zh-CN" altLang="en-US" dirty="0"/>
          </a:p>
          <a:p>
            <a:r>
              <a:rPr lang="zh-CN" altLang="en-US" dirty="0"/>
              <a:t>我们可以把</a:t>
            </a:r>
            <a:r>
              <a:rPr lang="en-US" altLang="zh-CN" dirty="0"/>
              <a:t>self</a:t>
            </a:r>
            <a:r>
              <a:rPr lang="zh-CN" altLang="en-US" dirty="0"/>
              <a:t>想象成一个快递员，勤恳地运送着快</a:t>
            </a:r>
            <a:r>
              <a:rPr lang="zh-CN" altLang="en-US" dirty="0"/>
              <a:t>递</a:t>
            </a:r>
            <a:endParaRPr lang="zh-CN" altLang="en-US" dirty="0"/>
          </a:p>
          <a:p>
            <a:r>
              <a:rPr lang="zh-CN" altLang="en-US" dirty="0"/>
              <a:t>那快递具体有什么呢，第一种就是这个有点陌生的实例化对象</a:t>
            </a:r>
            <a:r>
              <a:rPr lang="zh-CN" altLang="en-US" dirty="0"/>
              <a:t>的属性</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讲述一下面向对象的</a:t>
            </a:r>
            <a:r>
              <a:rPr lang="zh-CN" altLang="en-US" dirty="0"/>
              <a:t>实例化对象</a:t>
            </a:r>
            <a:endParaRPr lang="zh-CN" altLang="en-US" dirty="0"/>
          </a:p>
          <a:p>
            <a:r>
              <a:rPr lang="zh-CN" altLang="en-US" dirty="0"/>
              <a:t>这就是实例化对象的一个格式，对象名加等号加类名，再加一个括号，括号里边</a:t>
            </a:r>
            <a:r>
              <a:rPr lang="zh-CN" altLang="en-US" dirty="0"/>
              <a:t>加上对应的各种属性</a:t>
            </a:r>
            <a:endParaRPr lang="zh-CN" altLang="en-US" dirty="0"/>
          </a:p>
          <a:p>
            <a:r>
              <a:rPr lang="zh-CN" altLang="en-US" dirty="0"/>
              <a:t>记住，写的</a:t>
            </a:r>
            <a:r>
              <a:rPr lang="zh-CN" altLang="en-US" dirty="0"/>
              <a:t>顺序一定要跟初始化的时候的顺序</a:t>
            </a:r>
            <a:r>
              <a:rPr lang="zh-CN" altLang="en-US" dirty="0"/>
              <a:t>一致</a:t>
            </a:r>
            <a:endParaRPr lang="zh-CN" altLang="en-US" dirty="0"/>
          </a:p>
          <a:p>
            <a:r>
              <a:rPr lang="zh-CN" altLang="en-US" dirty="0"/>
              <a:t>这样就可以把</a:t>
            </a:r>
            <a:r>
              <a:rPr lang="zh-CN" altLang="en-US" dirty="0"/>
              <a:t>具体的属性传进去了</a:t>
            </a:r>
            <a:endParaRPr lang="zh-CN" altLang="en-US" dirty="0"/>
          </a:p>
          <a:p>
            <a:r>
              <a:rPr lang="zh-CN" altLang="en-US" dirty="0"/>
              <a:t>那完成这个工作的</a:t>
            </a:r>
            <a:r>
              <a:rPr lang="zh-CN" altLang="en-US" dirty="0"/>
              <a:t>人是谁？</a:t>
            </a:r>
            <a:endParaRPr lang="zh-CN" altLang="en-US" dirty="0"/>
          </a:p>
          <a:p>
            <a:r>
              <a:rPr lang="zh-CN" altLang="en-US" dirty="0"/>
              <a:t>没错，就是刚才提到的</a:t>
            </a:r>
            <a:r>
              <a:rPr lang="en-US" altLang="zh-CN" dirty="0"/>
              <a:t>self</a:t>
            </a:r>
            <a:r>
              <a:rPr lang="zh-CN" altLang="en-US" dirty="0"/>
              <a:t>，准确来说是括号里的</a:t>
            </a:r>
            <a:r>
              <a:rPr lang="en-US" altLang="zh-CN" dirty="0"/>
              <a:t>self</a:t>
            </a:r>
            <a:r>
              <a:rPr lang="zh-CN" altLang="en-US" dirty="0"/>
              <a:t>，他在这里扮演着快递员，将实例化对象中的属性打包成快递给</a:t>
            </a:r>
            <a:r>
              <a:rPr lang="zh-CN" altLang="en-US" dirty="0"/>
              <a:t>类</a:t>
            </a:r>
            <a:endParaRPr lang="zh-CN" altLang="en-US" dirty="0"/>
          </a:p>
          <a:p>
            <a:r>
              <a:rPr lang="zh-CN" altLang="en-US" dirty="0"/>
              <a:t>那，传进去之后</a:t>
            </a:r>
            <a:r>
              <a:rPr lang="zh-CN" altLang="en-US" dirty="0"/>
              <a:t>呢？</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矩形 12"/>
          <p:cNvSpPr/>
          <p:nvPr userDrawn="1"/>
        </p:nvSpPr>
        <p:spPr>
          <a:xfrm>
            <a:off x="8712796" y="4533563"/>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85750" y="85725"/>
            <a:ext cx="11610975" cy="6686550"/>
          </a:xfrm>
          <a:prstGeom prst="rect">
            <a:avLst/>
          </a:prstGeom>
        </p:spPr>
      </p:pic>
      <p:pic>
        <p:nvPicPr>
          <p:cNvPr id="7" name="图片 6"/>
          <p:cNvPicPr>
            <a:picLocks noChangeAspect="1"/>
          </p:cNvPicPr>
          <p:nvPr userDrawn="1"/>
        </p:nvPicPr>
        <p:blipFill>
          <a:blip r:embed="rId3"/>
          <a:stretch>
            <a:fillRect/>
          </a:stretch>
        </p:blipFill>
        <p:spPr>
          <a:xfrm>
            <a:off x="11493653" y="935520"/>
            <a:ext cx="1054699" cy="4986960"/>
          </a:xfrm>
          <a:prstGeom prst="rect">
            <a:avLst/>
          </a:prstGeom>
        </p:spPr>
      </p:pic>
      <p:pic>
        <p:nvPicPr>
          <p:cNvPr id="8" name="图片 7"/>
          <p:cNvPicPr>
            <a:picLocks noChangeAspect="1"/>
          </p:cNvPicPr>
          <p:nvPr userDrawn="1"/>
        </p:nvPicPr>
        <p:blipFill>
          <a:blip r:embed="rId4" cstate="screen"/>
          <a:stretch>
            <a:fillRect/>
          </a:stretch>
        </p:blipFill>
        <p:spPr>
          <a:xfrm>
            <a:off x="483697" y="5566146"/>
            <a:ext cx="1860677" cy="1378473"/>
          </a:xfrm>
          <a:prstGeom prst="rect">
            <a:avLst/>
          </a:prstGeom>
        </p:spPr>
      </p:pic>
      <p:pic>
        <p:nvPicPr>
          <p:cNvPr id="9" name="图片 8"/>
          <p:cNvPicPr>
            <a:picLocks noChangeAspect="1"/>
          </p:cNvPicPr>
          <p:nvPr userDrawn="1"/>
        </p:nvPicPr>
        <p:blipFill>
          <a:blip r:embed="rId5" cstate="screen"/>
          <a:stretch>
            <a:fillRect/>
          </a:stretch>
        </p:blipFill>
        <p:spPr>
          <a:xfrm>
            <a:off x="9715500" y="5540995"/>
            <a:ext cx="1918638" cy="14287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F812B-C032-45E8-ABE9-CC3D372FA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F4E1D-8AC2-401E-B33A-12C05253EA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9" Type="http://schemas.openxmlformats.org/officeDocument/2006/relationships/notesSlide" Target="../notesSlides/notesSlide1.xml"/><Relationship Id="rId18" Type="http://schemas.openxmlformats.org/officeDocument/2006/relationships/slideLayout" Target="../slideLayouts/slideLayout2.xml"/><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tags" Target="../tags/tag16.xml"/><Relationship Id="rId4" Type="http://schemas.openxmlformats.org/officeDocument/2006/relationships/image" Target="../media/image24.png"/><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9" Type="http://schemas.openxmlformats.org/officeDocument/2006/relationships/image" Target="../media/image53.svg"/><Relationship Id="rId8" Type="http://schemas.openxmlformats.org/officeDocument/2006/relationships/image" Target="../media/image52.jpe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tags" Target="../tags/tag17.xml"/><Relationship Id="rId4" Type="http://schemas.openxmlformats.org/officeDocument/2006/relationships/image" Target="../media/image49.png"/><Relationship Id="rId3" Type="http://schemas.openxmlformats.org/officeDocument/2006/relationships/image" Target="../media/image48.GIF"/><Relationship Id="rId2" Type="http://schemas.openxmlformats.org/officeDocument/2006/relationships/image" Target="../media/image36.png"/><Relationship Id="rId11" Type="http://schemas.openxmlformats.org/officeDocument/2006/relationships/notesSlide" Target="../notesSlides/notesSlide11.xml"/><Relationship Id="rId10" Type="http://schemas.openxmlformats.org/officeDocument/2006/relationships/slideLayout" Target="../slideLayouts/slideLayout6.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46.png"/><Relationship Id="rId6" Type="http://schemas.openxmlformats.org/officeDocument/2006/relationships/image" Target="../media/image50.png"/><Relationship Id="rId5" Type="http://schemas.openxmlformats.org/officeDocument/2006/relationships/tags" Target="../tags/tag18.xml"/><Relationship Id="rId4" Type="http://schemas.openxmlformats.org/officeDocument/2006/relationships/image" Target="../media/image49.png"/><Relationship Id="rId3" Type="http://schemas.openxmlformats.org/officeDocument/2006/relationships/image" Target="../media/image48.GIF"/><Relationship Id="rId2" Type="http://schemas.openxmlformats.org/officeDocument/2006/relationships/image" Target="../media/image36.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5.svg"/><Relationship Id="rId7" Type="http://schemas.openxmlformats.org/officeDocument/2006/relationships/image" Target="../media/image54.jpeg"/><Relationship Id="rId6" Type="http://schemas.openxmlformats.org/officeDocument/2006/relationships/image" Target="../media/image50.png"/><Relationship Id="rId5" Type="http://schemas.openxmlformats.org/officeDocument/2006/relationships/tags" Target="../tags/tag19.xml"/><Relationship Id="rId4" Type="http://schemas.openxmlformats.org/officeDocument/2006/relationships/image" Target="../media/image49.png"/><Relationship Id="rId3" Type="http://schemas.openxmlformats.org/officeDocument/2006/relationships/image" Target="../media/image48.GIF"/><Relationship Id="rId2" Type="http://schemas.openxmlformats.org/officeDocument/2006/relationships/image" Target="../media/image36.png"/><Relationship Id="rId10" Type="http://schemas.openxmlformats.org/officeDocument/2006/relationships/notesSlide" Target="../notesSlides/notesSlide1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6.xml"/><Relationship Id="rId7" Type="http://schemas.openxmlformats.org/officeDocument/2006/relationships/image" Target="../media/image42.png"/><Relationship Id="rId6" Type="http://schemas.openxmlformats.org/officeDocument/2006/relationships/tags" Target="../tags/tag20.xml"/><Relationship Id="rId5" Type="http://schemas.openxmlformats.org/officeDocument/2006/relationships/image" Target="../media/image58.png"/><Relationship Id="rId4" Type="http://schemas.openxmlformats.org/officeDocument/2006/relationships/image" Target="../media/image57.svg"/><Relationship Id="rId3" Type="http://schemas.openxmlformats.org/officeDocument/2006/relationships/image" Target="../media/image56.jpeg"/><Relationship Id="rId2" Type="http://schemas.openxmlformats.org/officeDocument/2006/relationships/image" Target="../media/image36.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svg"/><Relationship Id="rId3" Type="http://schemas.openxmlformats.org/officeDocument/2006/relationships/image" Target="../media/image56.jpeg"/><Relationship Id="rId2" Type="http://schemas.openxmlformats.org/officeDocument/2006/relationships/image" Target="../media/image36.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6.xml"/><Relationship Id="rId7" Type="http://schemas.openxmlformats.org/officeDocument/2006/relationships/image" Target="../media/image60.svg"/><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svg"/><Relationship Id="rId3" Type="http://schemas.openxmlformats.org/officeDocument/2006/relationships/image" Target="../media/image56.jpeg"/><Relationship Id="rId2" Type="http://schemas.openxmlformats.org/officeDocument/2006/relationships/image" Target="../media/image36.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tags" Target="../tags/tag21.xml"/><Relationship Id="rId3" Type="http://schemas.openxmlformats.org/officeDocument/2006/relationships/image" Target="../media/image58.png"/><Relationship Id="rId2" Type="http://schemas.openxmlformats.org/officeDocument/2006/relationships/image" Target="../media/image36.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tags" Target="../tags/tag22.xml"/><Relationship Id="rId3" Type="http://schemas.openxmlformats.org/officeDocument/2006/relationships/image" Target="../media/image58.png"/><Relationship Id="rId2" Type="http://schemas.openxmlformats.org/officeDocument/2006/relationships/image" Target="../media/image36.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6.xml"/><Relationship Id="rId7" Type="http://schemas.openxmlformats.org/officeDocument/2006/relationships/image" Target="../media/image60.svg"/><Relationship Id="rId6" Type="http://schemas.openxmlformats.org/officeDocument/2006/relationships/image" Target="../media/image59.jpeg"/><Relationship Id="rId5" Type="http://schemas.openxmlformats.org/officeDocument/2006/relationships/image" Target="../media/image49.png"/><Relationship Id="rId4" Type="http://schemas.openxmlformats.org/officeDocument/2006/relationships/tags" Target="../tags/tag23.xml"/><Relationship Id="rId3" Type="http://schemas.openxmlformats.org/officeDocument/2006/relationships/image" Target="../media/image58.png"/><Relationship Id="rId2" Type="http://schemas.openxmlformats.org/officeDocument/2006/relationships/image" Target="../media/image36.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6.xml"/><Relationship Id="rId7" Type="http://schemas.openxmlformats.org/officeDocument/2006/relationships/image" Target="../media/image26.png"/><Relationship Id="rId6" Type="http://schemas.openxmlformats.org/officeDocument/2006/relationships/tags" Target="../tags/tag1.xml"/><Relationship Id="rId5" Type="http://schemas.openxmlformats.org/officeDocument/2006/relationships/image" Target="../media/image25.svg"/><Relationship Id="rId4" Type="http://schemas.openxmlformats.org/officeDocument/2006/relationships/image" Target="../media/image24.png"/><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image" Target="../media/image21.png"/></Relationships>
</file>

<file path=ppt/slides/_rels/slide2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notesSlide" Target="../notesSlides/notesSlide20.xml"/><Relationship Id="rId14" Type="http://schemas.openxmlformats.org/officeDocument/2006/relationships/slideLayout" Target="../slideLayouts/slideLayout2.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openxmlformats.org/officeDocument/2006/relationships/image" Target="../media/image63.svg"/><Relationship Id="rId4" Type="http://schemas.openxmlformats.org/officeDocument/2006/relationships/image" Target="../media/image62.jpeg"/><Relationship Id="rId3" Type="http://schemas.openxmlformats.org/officeDocument/2006/relationships/image" Target="../media/image61.png"/><Relationship Id="rId2" Type="http://schemas.openxmlformats.org/officeDocument/2006/relationships/image" Target="../media/image36.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9" Type="http://schemas.openxmlformats.org/officeDocument/2006/relationships/image" Target="../media/image68.jpeg"/><Relationship Id="rId8" Type="http://schemas.openxmlformats.org/officeDocument/2006/relationships/image" Target="../media/image67.svg"/><Relationship Id="rId7" Type="http://schemas.openxmlformats.org/officeDocument/2006/relationships/image" Target="../media/image66.jpeg"/><Relationship Id="rId6" Type="http://schemas.openxmlformats.org/officeDocument/2006/relationships/image" Target="../media/image65.svg"/><Relationship Id="rId5" Type="http://schemas.openxmlformats.org/officeDocument/2006/relationships/image" Target="../media/image64.jpeg"/><Relationship Id="rId4" Type="http://schemas.openxmlformats.org/officeDocument/2006/relationships/image" Target="../media/image49.png"/><Relationship Id="rId3" Type="http://schemas.openxmlformats.org/officeDocument/2006/relationships/tags" Target="../tags/tag24.xml"/><Relationship Id="rId2" Type="http://schemas.openxmlformats.org/officeDocument/2006/relationships/image" Target="../media/image36.png"/><Relationship Id="rId12" Type="http://schemas.openxmlformats.org/officeDocument/2006/relationships/notesSlide" Target="../notesSlides/notesSlide22.xml"/><Relationship Id="rId11" Type="http://schemas.openxmlformats.org/officeDocument/2006/relationships/slideLayout" Target="../slideLayouts/slideLayout6.xml"/><Relationship Id="rId10" Type="http://schemas.openxmlformats.org/officeDocument/2006/relationships/image" Target="../media/image69.sv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6.xml"/><Relationship Id="rId7" Type="http://schemas.openxmlformats.org/officeDocument/2006/relationships/image" Target="../media/image61.png"/><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36.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jpeg"/><Relationship Id="rId4" Type="http://schemas.openxmlformats.org/officeDocument/2006/relationships/image" Target="../media/image71.png"/><Relationship Id="rId3" Type="http://schemas.openxmlformats.org/officeDocument/2006/relationships/image" Target="../media/image70.jpeg"/><Relationship Id="rId2" Type="http://schemas.openxmlformats.org/officeDocument/2006/relationships/image" Target="../media/image36.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9" Type="http://schemas.openxmlformats.org/officeDocument/2006/relationships/image" Target="../media/image73.svg"/><Relationship Id="rId8" Type="http://schemas.openxmlformats.org/officeDocument/2006/relationships/image" Target="../media/image72.jpeg"/><Relationship Id="rId7" Type="http://schemas.openxmlformats.org/officeDocument/2006/relationships/image" Target="../media/image48.GIF"/><Relationship Id="rId6" Type="http://schemas.openxmlformats.org/officeDocument/2006/relationships/tags" Target="../tags/tag30.xml"/><Relationship Id="rId5" Type="http://schemas.openxmlformats.org/officeDocument/2006/relationships/image" Target="../media/image71.png"/><Relationship Id="rId4" Type="http://schemas.openxmlformats.org/officeDocument/2006/relationships/tags" Target="../tags/tag29.xml"/><Relationship Id="rId3" Type="http://schemas.openxmlformats.org/officeDocument/2006/relationships/image" Target="../media/image70.jpeg"/><Relationship Id="rId2" Type="http://schemas.openxmlformats.org/officeDocument/2006/relationships/image" Target="../media/image36.png"/><Relationship Id="rId13" Type="http://schemas.openxmlformats.org/officeDocument/2006/relationships/notesSlide" Target="../notesSlides/notesSlide25.xml"/><Relationship Id="rId12" Type="http://schemas.openxmlformats.org/officeDocument/2006/relationships/slideLayout" Target="../slideLayouts/slideLayout6.xml"/><Relationship Id="rId11" Type="http://schemas.openxmlformats.org/officeDocument/2006/relationships/image" Target="../media/image75.svg"/><Relationship Id="rId10" Type="http://schemas.openxmlformats.org/officeDocument/2006/relationships/image" Target="../media/image74.jpe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image" Target="../media/image73.svg"/><Relationship Id="rId6" Type="http://schemas.openxmlformats.org/officeDocument/2006/relationships/image" Target="../media/image72.jpeg"/><Relationship Id="rId5" Type="http://schemas.openxmlformats.org/officeDocument/2006/relationships/tags" Target="../tags/tag32.xml"/><Relationship Id="rId4" Type="http://schemas.openxmlformats.org/officeDocument/2006/relationships/image" Target="../media/image71.png"/><Relationship Id="rId3" Type="http://schemas.openxmlformats.org/officeDocument/2006/relationships/tags" Target="../tags/tag31.xml"/><Relationship Id="rId2" Type="http://schemas.openxmlformats.org/officeDocument/2006/relationships/image" Target="../media/image36.png"/><Relationship Id="rId15" Type="http://schemas.openxmlformats.org/officeDocument/2006/relationships/notesSlide" Target="../notesSlides/notesSlide26.xml"/><Relationship Id="rId14" Type="http://schemas.openxmlformats.org/officeDocument/2006/relationships/slideLayout" Target="../slideLayouts/slideLayout6.xml"/><Relationship Id="rId13" Type="http://schemas.openxmlformats.org/officeDocument/2006/relationships/tags" Target="../tags/tag36.xml"/><Relationship Id="rId12" Type="http://schemas.openxmlformats.org/officeDocument/2006/relationships/image" Target="../media/image75.svg"/><Relationship Id="rId11" Type="http://schemas.openxmlformats.org/officeDocument/2006/relationships/image" Target="../media/image74.jpeg"/><Relationship Id="rId10" Type="http://schemas.openxmlformats.org/officeDocument/2006/relationships/tags" Target="../tags/tag35.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tags" Target="../tags/tag37.xml"/><Relationship Id="rId4" Type="http://schemas.openxmlformats.org/officeDocument/2006/relationships/image" Target="../media/image48.GIF"/><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6.xml"/><Relationship Id="rId4" Type="http://schemas.openxmlformats.org/officeDocument/2006/relationships/image" Target="../media/image35.png"/><Relationship Id="rId3" Type="http://schemas.openxmlformats.org/officeDocument/2006/relationships/tags" Target="../tags/tag38.xml"/><Relationship Id="rId2" Type="http://schemas.openxmlformats.org/officeDocument/2006/relationships/image" Target="../media/image33.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9.png"/><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6.png"/><Relationship Id="rId19" Type="http://schemas.openxmlformats.org/officeDocument/2006/relationships/notesSlide" Target="../notesSlides/notesSlide3.xml"/><Relationship Id="rId18" Type="http://schemas.openxmlformats.org/officeDocument/2006/relationships/slideLayout" Target="../slideLayouts/slideLayout2.xml"/><Relationship Id="rId17" Type="http://schemas.openxmlformats.org/officeDocument/2006/relationships/image" Target="../media/image34.svg"/><Relationship Id="rId16" Type="http://schemas.openxmlformats.org/officeDocument/2006/relationships/image" Target="../media/image33.png"/><Relationship Id="rId15" Type="http://schemas.openxmlformats.org/officeDocument/2006/relationships/image" Target="../media/image32.svg"/><Relationship Id="rId14" Type="http://schemas.openxmlformats.org/officeDocument/2006/relationships/image" Target="../media/image31.png"/><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27.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xml"/><Relationship Id="rId2" Type="http://schemas.openxmlformats.org/officeDocument/2006/relationships/image" Target="../media/image78.pn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79.pn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6.xml"/><Relationship Id="rId2" Type="http://schemas.openxmlformats.org/officeDocument/2006/relationships/image" Target="../media/image80.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6.xml"/><Relationship Id="rId2" Type="http://schemas.openxmlformats.org/officeDocument/2006/relationships/image" Target="../media/image81.png"/><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6.xml"/><Relationship Id="rId2" Type="http://schemas.openxmlformats.org/officeDocument/2006/relationships/image" Target="../media/image8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6.xml"/><Relationship Id="rId2" Type="http://schemas.openxmlformats.org/officeDocument/2006/relationships/image" Target="../media/image83.png"/><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6.xml"/><Relationship Id="rId6" Type="http://schemas.openxmlformats.org/officeDocument/2006/relationships/image" Target="../media/image60.svg"/><Relationship Id="rId5" Type="http://schemas.openxmlformats.org/officeDocument/2006/relationships/image" Target="../media/image59.jpeg"/><Relationship Id="rId4" Type="http://schemas.openxmlformats.org/officeDocument/2006/relationships/tags" Target="../tags/tag39.xml"/><Relationship Id="rId3" Type="http://schemas.openxmlformats.org/officeDocument/2006/relationships/image" Target="../media/image84.png"/><Relationship Id="rId2" Type="http://schemas.openxmlformats.org/officeDocument/2006/relationships/image" Target="../media/image22.png"/><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notesSlide" Target="../notesSlides/notesSlide4.xml"/><Relationship Id="rId14" Type="http://schemas.openxmlformats.org/officeDocument/2006/relationships/slideLayout" Target="../slideLayouts/slideLayout2.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1.jpeg"/><Relationship Id="rId7" Type="http://schemas.openxmlformats.org/officeDocument/2006/relationships/tags" Target="../tags/tag5.xml"/><Relationship Id="rId6" Type="http://schemas.openxmlformats.org/officeDocument/2006/relationships/image" Target="../media/image40.jpeg"/><Relationship Id="rId5" Type="http://schemas.openxmlformats.org/officeDocument/2006/relationships/image" Target="../media/image39.svg"/><Relationship Id="rId4" Type="http://schemas.openxmlformats.org/officeDocument/2006/relationships/image" Target="../media/image38.png"/><Relationship Id="rId3" Type="http://schemas.openxmlformats.org/officeDocument/2006/relationships/image" Target="../media/image21.png"/><Relationship Id="rId2" Type="http://schemas.openxmlformats.org/officeDocument/2006/relationships/tags" Target="../tags/tag4.xml"/><Relationship Id="rId10" Type="http://schemas.openxmlformats.org/officeDocument/2006/relationships/notesSlide" Target="../notesSlides/notesSlide5.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tags" Target="../tags/tag6.xml"/><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45.png"/><Relationship Id="rId2" Type="http://schemas.openxmlformats.org/officeDocument/2006/relationships/image" Target="../media/image36.png"/><Relationship Id="rId12" Type="http://schemas.openxmlformats.org/officeDocument/2006/relationships/notesSlide" Target="../notesSlides/notesSlide8.xml"/><Relationship Id="rId11" Type="http://schemas.openxmlformats.org/officeDocument/2006/relationships/slideLayout" Target="../slideLayouts/slideLayout6.xml"/><Relationship Id="rId10" Type="http://schemas.openxmlformats.org/officeDocument/2006/relationships/tags" Target="../tags/tag13.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7.svg"/><Relationship Id="rId7" Type="http://schemas.openxmlformats.org/officeDocument/2006/relationships/image" Target="../media/image46.png"/><Relationship Id="rId6" Type="http://schemas.openxmlformats.org/officeDocument/2006/relationships/image" Target="../media/image42.png"/><Relationship Id="rId5" Type="http://schemas.openxmlformats.org/officeDocument/2006/relationships/tags" Target="../tags/tag15.xml"/><Relationship Id="rId4" Type="http://schemas.openxmlformats.org/officeDocument/2006/relationships/image" Target="../media/image36.png"/><Relationship Id="rId3" Type="http://schemas.openxmlformats.org/officeDocument/2006/relationships/image" Target="../media/image21.png"/><Relationship Id="rId2" Type="http://schemas.openxmlformats.org/officeDocument/2006/relationships/image" Target="../media/image45.png"/><Relationship Id="rId10" Type="http://schemas.openxmlformats.org/officeDocument/2006/relationships/notesSlide" Target="../notesSlides/notesSlide9.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626" y="335933"/>
            <a:ext cx="11441759" cy="5883467"/>
            <a:chOff x="341926" y="208486"/>
            <a:chExt cx="11441759" cy="5883467"/>
          </a:xfrm>
        </p:grpSpPr>
        <p:pic>
          <p:nvPicPr>
            <p:cNvPr id="135" name="图片 134"/>
            <p:cNvPicPr>
              <a:picLocks noChangeAspect="1"/>
            </p:cNvPicPr>
            <p:nvPr/>
          </p:nvPicPr>
          <p:blipFill>
            <a:blip r:embed="rId1"/>
            <a:stretch>
              <a:fillRect/>
            </a:stretch>
          </p:blipFill>
          <p:spPr>
            <a:xfrm>
              <a:off x="907478" y="208803"/>
              <a:ext cx="1087620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cstate="screen"/>
          <a:srcRect/>
          <a:stretch>
            <a:fillRect/>
          </a:stretch>
        </p:blipFill>
        <p:spPr>
          <a:xfrm>
            <a:off x="8924521" y="650102"/>
            <a:ext cx="2208207" cy="792549"/>
          </a:xfrm>
          <a:prstGeom prst="rect">
            <a:avLst/>
          </a:prstGeom>
        </p:spPr>
      </p:pic>
      <p:pic>
        <p:nvPicPr>
          <p:cNvPr id="139" name="图片 138"/>
          <p:cNvPicPr>
            <a:picLocks noChangeAspect="1"/>
          </p:cNvPicPr>
          <p:nvPr/>
        </p:nvPicPr>
        <p:blipFill>
          <a:blip r:embed="rId6"/>
          <a:stretch>
            <a:fillRect/>
          </a:stretch>
        </p:blipFill>
        <p:spPr>
          <a:xfrm>
            <a:off x="8991102" y="4789583"/>
            <a:ext cx="2316681" cy="1268078"/>
          </a:xfrm>
          <a:prstGeom prst="rect">
            <a:avLst/>
          </a:prstGeom>
        </p:spPr>
      </p:pic>
      <p:pic>
        <p:nvPicPr>
          <p:cNvPr id="140" name="图片 139"/>
          <p:cNvPicPr>
            <a:picLocks noChangeAspect="1"/>
          </p:cNvPicPr>
          <p:nvPr/>
        </p:nvPicPr>
        <p:blipFill>
          <a:blip r:embed="rId7"/>
          <a:stretch>
            <a:fillRect/>
          </a:stretch>
        </p:blipFill>
        <p:spPr>
          <a:xfrm>
            <a:off x="9316731" y="2216430"/>
            <a:ext cx="2523963" cy="2505673"/>
          </a:xfrm>
          <a:prstGeom prst="rect">
            <a:avLst/>
          </a:prstGeom>
        </p:spPr>
      </p:pic>
      <p:pic>
        <p:nvPicPr>
          <p:cNvPr id="141" name="图片 140"/>
          <p:cNvPicPr>
            <a:picLocks noChangeAspect="1"/>
          </p:cNvPicPr>
          <p:nvPr/>
        </p:nvPicPr>
        <p:blipFill>
          <a:blip r:embed="rId8"/>
          <a:stretch>
            <a:fillRect/>
          </a:stretch>
        </p:blipFill>
        <p:spPr>
          <a:xfrm>
            <a:off x="1392299" y="4352327"/>
            <a:ext cx="3145809" cy="2505673"/>
          </a:xfrm>
          <a:prstGeom prst="rect">
            <a:avLst/>
          </a:prstGeom>
        </p:spPr>
      </p:pic>
      <p:pic>
        <p:nvPicPr>
          <p:cNvPr id="142" name="图片 141"/>
          <p:cNvPicPr>
            <a:picLocks noChangeAspect="1"/>
          </p:cNvPicPr>
          <p:nvPr/>
        </p:nvPicPr>
        <p:blipFill>
          <a:blip r:embed="rId9"/>
          <a:stretch>
            <a:fillRect/>
          </a:stretch>
        </p:blipFill>
        <p:spPr>
          <a:xfrm>
            <a:off x="9334750" y="2009307"/>
            <a:ext cx="871804" cy="865707"/>
          </a:xfrm>
          <a:prstGeom prst="rect">
            <a:avLst/>
          </a:prstGeom>
        </p:spPr>
      </p:pic>
      <p:pic>
        <p:nvPicPr>
          <p:cNvPr id="148" name="图片 147"/>
          <p:cNvPicPr>
            <a:picLocks noChangeAspect="1"/>
          </p:cNvPicPr>
          <p:nvPr/>
        </p:nvPicPr>
        <p:blipFill>
          <a:blip r:embed="rId10"/>
          <a:stretch>
            <a:fillRect/>
          </a:stretch>
        </p:blipFill>
        <p:spPr>
          <a:xfrm>
            <a:off x="2570892" y="2012390"/>
            <a:ext cx="536389" cy="564996"/>
          </a:xfrm>
          <a:prstGeom prst="rect">
            <a:avLst/>
          </a:prstGeom>
        </p:spPr>
      </p:pic>
      <p:pic>
        <p:nvPicPr>
          <p:cNvPr id="149" name="图片 148"/>
          <p:cNvPicPr>
            <a:picLocks noChangeAspect="1"/>
          </p:cNvPicPr>
          <p:nvPr/>
        </p:nvPicPr>
        <p:blipFill>
          <a:blip r:embed="rId11"/>
          <a:stretch>
            <a:fillRect/>
          </a:stretch>
        </p:blipFill>
        <p:spPr>
          <a:xfrm>
            <a:off x="2290140" y="2549387"/>
            <a:ext cx="1208661" cy="1201510"/>
          </a:xfrm>
          <a:prstGeom prst="rect">
            <a:avLst/>
          </a:prstGeom>
        </p:spPr>
      </p:pic>
      <p:grpSp>
        <p:nvGrpSpPr>
          <p:cNvPr id="7" name="组合 6"/>
          <p:cNvGrpSpPr/>
          <p:nvPr/>
        </p:nvGrpSpPr>
        <p:grpSpPr>
          <a:xfrm>
            <a:off x="4099650" y="1100419"/>
            <a:ext cx="896190" cy="1012024"/>
            <a:chOff x="4312426" y="962812"/>
            <a:chExt cx="896190" cy="1012024"/>
          </a:xfrm>
        </p:grpSpPr>
        <p:pic>
          <p:nvPicPr>
            <p:cNvPr id="144" name="图片 143"/>
            <p:cNvPicPr>
              <a:picLocks noChangeAspect="1"/>
            </p:cNvPicPr>
            <p:nvPr/>
          </p:nvPicPr>
          <p:blipFill>
            <a:blip r:embed="rId12"/>
            <a:stretch>
              <a:fillRect/>
            </a:stretch>
          </p:blipFill>
          <p:spPr>
            <a:xfrm>
              <a:off x="4312426" y="962812"/>
              <a:ext cx="896190" cy="1012024"/>
            </a:xfrm>
            <a:prstGeom prst="rect">
              <a:avLst/>
            </a:prstGeom>
          </p:spPr>
        </p:pic>
        <p:sp>
          <p:nvSpPr>
            <p:cNvPr id="117" name="文本框 116"/>
            <p:cNvSpPr txBox="1"/>
            <p:nvPr/>
          </p:nvSpPr>
          <p:spPr>
            <a:xfrm>
              <a:off x="4541583" y="1059708"/>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6" name="组合 5"/>
          <p:cNvGrpSpPr/>
          <p:nvPr/>
        </p:nvGrpSpPr>
        <p:grpSpPr>
          <a:xfrm>
            <a:off x="5127042" y="1051637"/>
            <a:ext cx="969348" cy="1091279"/>
            <a:chOff x="5339818" y="914030"/>
            <a:chExt cx="969348" cy="1091279"/>
          </a:xfrm>
        </p:grpSpPr>
        <p:pic>
          <p:nvPicPr>
            <p:cNvPr id="147" name="图片 146"/>
            <p:cNvPicPr>
              <a:picLocks noChangeAspect="1"/>
            </p:cNvPicPr>
            <p:nvPr/>
          </p:nvPicPr>
          <p:blipFill>
            <a:blip r:embed="rId13"/>
            <a:stretch>
              <a:fillRect/>
            </a:stretch>
          </p:blipFill>
          <p:spPr>
            <a:xfrm>
              <a:off x="5339818" y="914030"/>
              <a:ext cx="969348" cy="1091279"/>
            </a:xfrm>
            <a:prstGeom prst="rect">
              <a:avLst/>
            </a:prstGeom>
          </p:spPr>
        </p:pic>
        <p:sp>
          <p:nvSpPr>
            <p:cNvPr id="125" name="文本框 124"/>
            <p:cNvSpPr txBox="1"/>
            <p:nvPr/>
          </p:nvSpPr>
          <p:spPr>
            <a:xfrm>
              <a:off x="5567070" y="1059708"/>
              <a:ext cx="483435" cy="769441"/>
            </a:xfrm>
            <a:prstGeom prst="rect">
              <a:avLst/>
            </a:prstGeom>
            <a:noFill/>
          </p:spPr>
          <p:txBody>
            <a:bodyPr wrap="square" rtlCol="0">
              <a:spAutoFit/>
            </a:bodyPr>
            <a:lstStyle/>
            <a:p>
              <a:r>
                <a:rPr lang="en-US" altLang="zh-CN" sz="4400" b="1" dirty="0">
                  <a:solidFill>
                    <a:schemeClr val="bg1"/>
                  </a:solidFill>
                </a:rPr>
                <a:t>0</a:t>
              </a:r>
              <a:endParaRPr lang="zh-CN" altLang="en-US" sz="4400" b="1" dirty="0">
                <a:solidFill>
                  <a:schemeClr val="bg1"/>
                </a:solidFill>
              </a:endParaRPr>
            </a:p>
          </p:txBody>
        </p:sp>
      </p:grpSp>
      <p:grpSp>
        <p:nvGrpSpPr>
          <p:cNvPr id="5" name="组合 4"/>
          <p:cNvGrpSpPr/>
          <p:nvPr/>
        </p:nvGrpSpPr>
        <p:grpSpPr>
          <a:xfrm>
            <a:off x="6267519" y="1178936"/>
            <a:ext cx="768163" cy="883997"/>
            <a:chOff x="6480295" y="1041329"/>
            <a:chExt cx="768163" cy="883997"/>
          </a:xfrm>
        </p:grpSpPr>
        <p:pic>
          <p:nvPicPr>
            <p:cNvPr id="146" name="图片 145"/>
            <p:cNvPicPr>
              <a:picLocks noChangeAspect="1"/>
            </p:cNvPicPr>
            <p:nvPr/>
          </p:nvPicPr>
          <p:blipFill>
            <a:blip r:embed="rId14"/>
            <a:stretch>
              <a:fillRect/>
            </a:stretch>
          </p:blipFill>
          <p:spPr>
            <a:xfrm>
              <a:off x="6480295" y="1041329"/>
              <a:ext cx="768163" cy="883997"/>
            </a:xfrm>
            <a:prstGeom prst="rect">
              <a:avLst/>
            </a:prstGeom>
          </p:spPr>
        </p:pic>
        <p:sp>
          <p:nvSpPr>
            <p:cNvPr id="126" name="文本框 125"/>
            <p:cNvSpPr txBox="1"/>
            <p:nvPr/>
          </p:nvSpPr>
          <p:spPr>
            <a:xfrm>
              <a:off x="6635097" y="1059708"/>
              <a:ext cx="483435" cy="768350"/>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4" name="组合 3"/>
          <p:cNvGrpSpPr/>
          <p:nvPr/>
        </p:nvGrpSpPr>
        <p:grpSpPr>
          <a:xfrm>
            <a:off x="7329758" y="1154161"/>
            <a:ext cx="768163" cy="890093"/>
            <a:chOff x="7542534" y="1016554"/>
            <a:chExt cx="768163" cy="890093"/>
          </a:xfrm>
        </p:grpSpPr>
        <p:pic>
          <p:nvPicPr>
            <p:cNvPr id="145" name="图片 144"/>
            <p:cNvPicPr>
              <a:picLocks noChangeAspect="1"/>
            </p:cNvPicPr>
            <p:nvPr/>
          </p:nvPicPr>
          <p:blipFill>
            <a:blip r:embed="rId15"/>
            <a:stretch>
              <a:fillRect/>
            </a:stretch>
          </p:blipFill>
          <p:spPr>
            <a:xfrm>
              <a:off x="7542534" y="1016554"/>
              <a:ext cx="768163" cy="890093"/>
            </a:xfrm>
            <a:prstGeom prst="rect">
              <a:avLst/>
            </a:prstGeom>
          </p:spPr>
        </p:pic>
        <p:sp>
          <p:nvSpPr>
            <p:cNvPr id="127" name="文本框 126"/>
            <p:cNvSpPr txBox="1"/>
            <p:nvPr/>
          </p:nvSpPr>
          <p:spPr>
            <a:xfrm>
              <a:off x="7666431" y="1059708"/>
              <a:ext cx="483435" cy="768350"/>
            </a:xfrm>
            <a:prstGeom prst="rect">
              <a:avLst/>
            </a:prstGeom>
            <a:noFill/>
          </p:spPr>
          <p:txBody>
            <a:bodyPr wrap="square" rtlCol="0">
              <a:spAutoFit/>
            </a:bodyPr>
            <a:lstStyle/>
            <a:p>
              <a:r>
                <a:rPr lang="en-US" altLang="zh-CN" sz="4400" b="1" dirty="0">
                  <a:solidFill>
                    <a:schemeClr val="bg1"/>
                  </a:solidFill>
                </a:rPr>
                <a:t>4</a:t>
              </a:r>
              <a:endParaRPr lang="en-US" altLang="zh-CN" sz="4400" b="1" dirty="0">
                <a:solidFill>
                  <a:schemeClr val="bg1"/>
                </a:solidFill>
              </a:endParaRPr>
            </a:p>
          </p:txBody>
        </p:sp>
      </p:grpSp>
      <p:sp>
        <p:nvSpPr>
          <p:cNvPr id="114" name="文本框 113"/>
          <p:cNvSpPr txBox="1"/>
          <p:nvPr/>
        </p:nvSpPr>
        <p:spPr>
          <a:xfrm>
            <a:off x="2709193" y="2544165"/>
            <a:ext cx="7089888" cy="922020"/>
          </a:xfrm>
          <a:prstGeom prst="rect">
            <a:avLst/>
          </a:prstGeom>
          <a:noFill/>
        </p:spPr>
        <p:txBody>
          <a:bodyPr wrap="square" rtlCol="0">
            <a:spAutoFit/>
          </a:bodyPr>
          <a:lstStyle/>
          <a:p>
            <a:pPr algn="ctr">
              <a:buClrTx/>
              <a:buSzTx/>
              <a:buNone/>
            </a:pPr>
            <a:r>
              <a:rPr lang="zh-CN" altLang="en-US" sz="5400" b="1" dirty="0">
                <a:solidFill>
                  <a:schemeClr val="tx1">
                    <a:lumMod val="75000"/>
                    <a:lumOff val="25000"/>
                  </a:schemeClr>
                </a:solidFill>
                <a:latin typeface="汉仪夏日体W" panose="00020600040101010101" pitchFamily="18" charset="-122"/>
                <a:ea typeface="汉仪夏日体W" panose="00020600040101010101" pitchFamily="18" charset="-122"/>
              </a:rPr>
              <a:t>第六课：我的魔</a:t>
            </a:r>
            <a:r>
              <a:rPr lang="zh-CN" altLang="en-US" sz="5400" b="1" dirty="0">
                <a:solidFill>
                  <a:schemeClr val="tx1">
                    <a:lumMod val="75000"/>
                    <a:lumOff val="25000"/>
                  </a:schemeClr>
                </a:solidFill>
                <a:latin typeface="汉仪夏日体W" panose="00020600040101010101" pitchFamily="18" charset="-122"/>
                <a:ea typeface="汉仪夏日体W" panose="00020600040101010101" pitchFamily="18" charset="-122"/>
              </a:rPr>
              <a:t>幻宠物</a:t>
            </a:r>
            <a:endParaRPr lang="zh-CN" altLang="en-US" sz="54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16" cstate="screen"/>
          <a:srcRect t="-10904" r="-11007"/>
          <a:stretch>
            <a:fillRect/>
          </a:stretch>
        </p:blipFill>
        <p:spPr>
          <a:xfrm>
            <a:off x="1737029" y="901425"/>
            <a:ext cx="1219200" cy="578451"/>
          </a:xfrm>
          <a:prstGeom prst="rect">
            <a:avLst/>
          </a:prstGeom>
        </p:spPr>
      </p:pic>
      <p:pic>
        <p:nvPicPr>
          <p:cNvPr id="3" name="图片 2" descr="透明华师"/>
          <p:cNvPicPr>
            <a:picLocks noChangeAspect="1"/>
          </p:cNvPicPr>
          <p:nvPr/>
        </p:nvPicPr>
        <p:blipFill>
          <a:blip r:embed="rId17"/>
          <a:stretch>
            <a:fillRect/>
          </a:stretch>
        </p:blipFill>
        <p:spPr>
          <a:xfrm>
            <a:off x="11123295" y="-635"/>
            <a:ext cx="1068705" cy="1042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对角圆角矩形 12"/>
          <p:cNvSpPr/>
          <p:nvPr/>
        </p:nvSpPr>
        <p:spPr>
          <a:xfrm>
            <a:off x="5401310" y="4439920"/>
            <a:ext cx="3710940" cy="436880"/>
          </a:xfrm>
          <a:prstGeom prst="round2Diag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6331585" y="2173605"/>
            <a:ext cx="3291840" cy="8134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1717" y="299214"/>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回到初始化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1" name="图片 10" descr="宠物猫咪"/>
          <p:cNvPicPr>
            <a:picLocks noChangeAspect="1"/>
          </p:cNvPicPr>
          <p:nvPr/>
        </p:nvPicPr>
        <p:blipFill>
          <a:blip r:embed="rId3"/>
          <a:stretch>
            <a:fillRect/>
          </a:stretch>
        </p:blipFill>
        <p:spPr>
          <a:xfrm>
            <a:off x="5448935" y="2173605"/>
            <a:ext cx="865505" cy="865505"/>
          </a:xfrm>
          <a:prstGeom prst="rect">
            <a:avLst/>
          </a:prstGeom>
        </p:spPr>
      </p:pic>
      <p:sp>
        <p:nvSpPr>
          <p:cNvPr id="21" name="文本框 20"/>
          <p:cNvSpPr txBox="1"/>
          <p:nvPr/>
        </p:nvSpPr>
        <p:spPr>
          <a:xfrm>
            <a:off x="6555105" y="2270125"/>
            <a:ext cx="2843530" cy="62039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之后，</a:t>
            </a:r>
            <a:r>
              <a:rPr lang="en-US" altLang="zh-CN" sz="1800">
                <a:latin typeface="Arial" panose="020B0604020202020204" pitchFamily="34" charset="0"/>
                <a:ea typeface="微软雅黑" panose="020B0503020204020204" charset="-122"/>
              </a:rPr>
              <a:t>self.name</a:t>
            </a:r>
            <a:r>
              <a:rPr lang="zh-CN" altLang="en-US" sz="1800">
                <a:latin typeface="Arial" panose="020B0604020202020204" pitchFamily="34" charset="0"/>
                <a:ea typeface="微软雅黑" panose="020B0503020204020204" charset="-122"/>
              </a:rPr>
              <a:t>这个变量的</a:t>
            </a:r>
            <a:r>
              <a:rPr lang="zh-CN" altLang="en-US" sz="1800">
                <a:latin typeface="Arial" panose="020B0604020202020204" pitchFamily="34" charset="0"/>
                <a:ea typeface="微软雅黑" panose="020B0503020204020204" charset="-122"/>
              </a:rPr>
              <a:t>值之就变成了</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小火龙</a:t>
            </a:r>
            <a:r>
              <a:rPr lang="en-US" altLang="zh-CN" sz="1800">
                <a:latin typeface="Arial" panose="020B0604020202020204" pitchFamily="34" charset="0"/>
                <a:ea typeface="微软雅黑" panose="020B0503020204020204" charset="-122"/>
              </a:rPr>
              <a:t>”</a:t>
            </a:r>
            <a:endParaRPr lang="en-US" altLang="zh-CN" sz="1800">
              <a:latin typeface="Arial" panose="020B0604020202020204" pitchFamily="34" charset="0"/>
              <a:ea typeface="微软雅黑" panose="020B0503020204020204" charset="-122"/>
            </a:endParaRPr>
          </a:p>
        </p:txBody>
      </p:sp>
      <p:pic>
        <p:nvPicPr>
          <p:cNvPr id="26" name="图片 25" descr="哗啦啦代金券"/>
          <p:cNvPicPr>
            <a:picLocks noChangeAspect="1"/>
          </p:cNvPicPr>
          <p:nvPr/>
        </p:nvPicPr>
        <p:blipFill>
          <a:blip r:embed="rId4"/>
          <a:stretch>
            <a:fillRect/>
          </a:stretch>
        </p:blipFill>
        <p:spPr>
          <a:xfrm>
            <a:off x="3989705" y="4702810"/>
            <a:ext cx="1154430" cy="1154430"/>
          </a:xfrm>
          <a:prstGeom prst="rect">
            <a:avLst/>
          </a:prstGeom>
        </p:spPr>
      </p:pic>
      <p:sp>
        <p:nvSpPr>
          <p:cNvPr id="4" name="文本框 3"/>
          <p:cNvSpPr txBox="1"/>
          <p:nvPr/>
        </p:nvSpPr>
        <p:spPr>
          <a:xfrm>
            <a:off x="467995" y="4249970"/>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这是在类</a:t>
            </a:r>
            <a:r>
              <a:rPr lang="zh-CN" altLang="en-US" sz="1800">
                <a:solidFill>
                  <a:schemeClr val="bg1"/>
                </a:solidFill>
                <a:latin typeface="Arial" panose="020B0604020202020204" pitchFamily="34" charset="0"/>
                <a:ea typeface="微软雅黑" panose="020B0503020204020204" charset="-122"/>
              </a:rPr>
              <a:t>里面的自定义</a:t>
            </a:r>
            <a:r>
              <a:rPr lang="en-US" altLang="zh-CN" sz="1800">
                <a:solidFill>
                  <a:schemeClr val="bg1"/>
                </a:solidFill>
                <a:latin typeface="Arial" panose="020B0604020202020204" pitchFamily="34" charset="0"/>
                <a:ea typeface="微软雅黑" panose="020B0503020204020204" charset="-122"/>
              </a:rPr>
              <a:t>)</a:t>
            </a:r>
            <a:endParaRPr lang="en-US" altLang="zh-CN" sz="1800">
              <a:solidFill>
                <a:schemeClr val="bg1"/>
              </a:solidFill>
              <a:latin typeface="Arial" panose="020B0604020202020204" pitchFamily="34" charset="0"/>
              <a:ea typeface="微软雅黑" panose="020B0503020204020204" charset="-122"/>
            </a:endParaRPr>
          </a:p>
        </p:txBody>
      </p:sp>
      <p:sp>
        <p:nvSpPr>
          <p:cNvPr id="14" name="圆角矩形 13"/>
          <p:cNvSpPr/>
          <p:nvPr/>
        </p:nvSpPr>
        <p:spPr>
          <a:xfrm>
            <a:off x="5934075" y="1440815"/>
            <a:ext cx="5420995" cy="423545"/>
          </a:xfrm>
          <a:prstGeom prst="roundRect">
            <a:avLst/>
          </a:prstGeom>
          <a:solidFill>
            <a:schemeClr val="bg2"/>
          </a:solidFill>
          <a:ln>
            <a:gradFill>
              <a:gsLst>
                <a:gs pos="0">
                  <a:srgbClr val="E30000"/>
                </a:gs>
                <a:gs pos="100000">
                  <a:srgbClr val="760303"/>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Arial" panose="020B0604020202020204" pitchFamily="34" charset="0"/>
                <a:ea typeface="微软雅黑" panose="020B0503020204020204" charset="-122"/>
                <a:sym typeface="+mn-ea"/>
              </a:rPr>
              <a:t>dragon = MyMagicPet(“</a:t>
            </a:r>
            <a:r>
              <a:rPr lang="zh-CN" altLang="en-US">
                <a:solidFill>
                  <a:srgbClr val="FF0000"/>
                </a:solidFill>
                <a:latin typeface="Arial" panose="020B0604020202020204" pitchFamily="34" charset="0"/>
                <a:ea typeface="微软雅黑" panose="020B0503020204020204" charset="-122"/>
                <a:sym typeface="+mn-ea"/>
              </a:rPr>
              <a:t>小火龙</a:t>
            </a:r>
            <a:r>
              <a:rPr lang="en-US" altLang="zh-CN">
                <a:solidFill>
                  <a:schemeClr val="tx1"/>
                </a:solidFill>
                <a:latin typeface="Arial" panose="020B0604020202020204" pitchFamily="34" charset="0"/>
                <a:ea typeface="微软雅黑" panose="020B0503020204020204" charset="-122"/>
                <a:sym typeface="+mn-ea"/>
              </a:rPr>
              <a:t>”,18,</a:t>
            </a:r>
            <a:r>
              <a:rPr lang="en-US" altLang="zh-CN">
                <a:latin typeface="Arial" panose="020B0604020202020204" pitchFamily="34" charset="0"/>
                <a:ea typeface="微软雅黑" panose="020B0503020204020204" charset="-122"/>
                <a:sym typeface="+mn-ea"/>
              </a:rPr>
              <a:t>”</a:t>
            </a:r>
            <a:r>
              <a:rPr lang="zh-CN" altLang="en-US">
                <a:solidFill>
                  <a:schemeClr val="accent2"/>
                </a:solidFill>
                <a:latin typeface="Arial" panose="020B0604020202020204" pitchFamily="34" charset="0"/>
                <a:ea typeface="微软雅黑" panose="020B0503020204020204" charset="-122"/>
                <a:sym typeface="+mn-ea"/>
              </a:rPr>
              <a:t>男</a:t>
            </a:r>
            <a:r>
              <a:rPr lang="en-US" altLang="zh-CN">
                <a:solidFill>
                  <a:schemeClr val="tx1"/>
                </a:solidFill>
                <a:latin typeface="Arial" panose="020B0604020202020204" pitchFamily="34" charset="0"/>
                <a:ea typeface="微软雅黑" panose="020B0503020204020204" charset="-122"/>
                <a:sym typeface="+mn-ea"/>
              </a:rPr>
              <a:t>”,”</a:t>
            </a:r>
            <a:r>
              <a:rPr lang="zh-CN" altLang="en-US">
                <a:solidFill>
                  <a:srgbClr val="FF0000"/>
                </a:solidFill>
                <a:latin typeface="Arial" panose="020B0604020202020204" pitchFamily="34" charset="0"/>
                <a:ea typeface="微软雅黑" panose="020B0503020204020204" charset="-122"/>
                <a:sym typeface="+mn-ea"/>
              </a:rPr>
              <a:t>红色</a:t>
            </a:r>
            <a:r>
              <a:rPr lang="en-US" altLang="zh-CN">
                <a:solidFill>
                  <a:schemeClr val="tx1"/>
                </a:solidFill>
                <a:latin typeface="Arial" panose="020B0604020202020204" pitchFamily="34" charset="0"/>
                <a:ea typeface="微软雅黑" panose="020B0503020204020204" charset="-122"/>
                <a:sym typeface="+mn-ea"/>
              </a:rPr>
              <a:t>”)</a:t>
            </a:r>
            <a:endParaRPr lang="en-US" altLang="zh-CN">
              <a:solidFill>
                <a:schemeClr val="tx1"/>
              </a:solidFill>
              <a:latin typeface="Arial" panose="020B0604020202020204" pitchFamily="34" charset="0"/>
              <a:ea typeface="微软雅黑" panose="020B0503020204020204" charset="-122"/>
              <a:sym typeface="+mn-ea"/>
            </a:endParaRPr>
          </a:p>
        </p:txBody>
      </p:sp>
      <p:sp>
        <p:nvSpPr>
          <p:cNvPr id="10" name="文本框 9"/>
          <p:cNvSpPr txBox="1"/>
          <p:nvPr/>
        </p:nvSpPr>
        <p:spPr>
          <a:xfrm>
            <a:off x="5401310" y="3429000"/>
            <a:ext cx="554736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括号里边的</a:t>
            </a:r>
            <a:r>
              <a:rPr lang="en-US" altLang="zh-CN" sz="2000">
                <a:latin typeface="Arial" panose="020B0604020202020204" pitchFamily="34" charset="0"/>
                <a:ea typeface="微软雅黑" panose="020B0503020204020204" charset="-122"/>
              </a:rPr>
              <a:t>self</a:t>
            </a:r>
            <a:r>
              <a:rPr lang="zh-CN" altLang="en-US" sz="2000">
                <a:latin typeface="Arial" panose="020B0604020202020204" pitchFamily="34" charset="0"/>
                <a:ea typeface="微软雅黑" panose="020B0503020204020204" charset="-122"/>
              </a:rPr>
              <a:t>我们理解了，那变量前面又为什么要加</a:t>
            </a:r>
            <a:r>
              <a:rPr lang="en-US" altLang="zh-CN" sz="2000">
                <a:latin typeface="Arial" panose="020B0604020202020204" pitchFamily="34" charset="0"/>
                <a:ea typeface="微软雅黑" panose="020B0503020204020204" charset="-122"/>
              </a:rPr>
              <a:t>self</a:t>
            </a:r>
            <a:r>
              <a:rPr lang="zh-CN" altLang="en-US" sz="2000">
                <a:latin typeface="Arial" panose="020B0604020202020204" pitchFamily="34" charset="0"/>
                <a:ea typeface="微软雅黑" panose="020B0503020204020204" charset="-122"/>
              </a:rPr>
              <a:t>呢？</a:t>
            </a:r>
            <a:endParaRPr lang="zh-CN" altLang="en-US" sz="2000">
              <a:latin typeface="Arial" panose="020B0604020202020204" pitchFamily="34" charset="0"/>
              <a:ea typeface="微软雅黑" panose="020B0503020204020204" charset="-122"/>
            </a:endParaRPr>
          </a:p>
        </p:txBody>
      </p:sp>
      <p:sp>
        <p:nvSpPr>
          <p:cNvPr id="12" name="文本框 11"/>
          <p:cNvSpPr txBox="1"/>
          <p:nvPr/>
        </p:nvSpPr>
        <p:spPr>
          <a:xfrm>
            <a:off x="5401310" y="4439920"/>
            <a:ext cx="4399280" cy="4362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你们会想到什么，</a:t>
            </a:r>
            <a:r>
              <a:rPr lang="zh-CN" altLang="en-US" sz="2000">
                <a:latin typeface="Arial" panose="020B0604020202020204" pitchFamily="34" charset="0"/>
                <a:ea typeface="微软雅黑" panose="020B0503020204020204" charset="-122"/>
              </a:rPr>
              <a:t>跟什么有关？</a:t>
            </a:r>
            <a:endParaRPr lang="zh-CN" altLang="en-US" sz="2000">
              <a:latin typeface="Arial" panose="020B0604020202020204" pitchFamily="34" charset="0"/>
              <a:ea typeface="微软雅黑" panose="020B0503020204020204" charset="-122"/>
            </a:endParaRPr>
          </a:p>
        </p:txBody>
      </p:sp>
      <p:sp>
        <p:nvSpPr>
          <p:cNvPr id="16" name="文本框 15"/>
          <p:cNvSpPr txBox="1"/>
          <p:nvPr/>
        </p:nvSpPr>
        <p:spPr>
          <a:xfrm>
            <a:off x="5593080" y="5312410"/>
            <a:ext cx="2586355" cy="70358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函数咒语！！！</a:t>
            </a:r>
            <a:endParaRPr lang="zh-CN" altLang="en-US" sz="2800">
              <a:latin typeface="Arial" panose="020B0604020202020204" pitchFamily="34" charset="0"/>
              <a:ea typeface="微软雅黑" panose="020B0503020204020204" charset="-122"/>
            </a:endParaRPr>
          </a:p>
        </p:txBody>
      </p:sp>
      <p:pic>
        <p:nvPicPr>
          <p:cNvPr id="17" name="图片 16" descr="D:\魔法宠物授课\PPT图片\新初始化.png新初始化"/>
          <p:cNvPicPr>
            <a:picLocks noChangeAspect="1"/>
          </p:cNvPicPr>
          <p:nvPr>
            <p:custDataLst>
              <p:tags r:id="rId5"/>
            </p:custDataLst>
          </p:nvPr>
        </p:nvPicPr>
        <p:blipFill>
          <a:blip r:embed="rId6"/>
          <a:srcRect/>
          <a:stretch>
            <a:fillRect/>
          </a:stretch>
        </p:blipFill>
        <p:spPr>
          <a:xfrm>
            <a:off x="549910" y="1442403"/>
            <a:ext cx="4780280" cy="2155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4" grpId="0"/>
      <p:bldP spid="4" grpId="1"/>
      <p:bldP spid="14" grpId="0" animBg="1"/>
      <p:bldP spid="14" grpId="1" animBg="1"/>
      <p:bldP spid="7" grpId="0" animBg="1"/>
      <p:bldP spid="7" grpId="1" animBg="1"/>
      <p:bldP spid="21" grpId="0"/>
      <p:bldP spid="21" grpId="1"/>
      <p:bldP spid="10" grpId="0"/>
      <p:bldP spid="10" grpId="1"/>
      <p:bldP spid="12" grpId="0"/>
      <p:bldP spid="12"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折角形 8"/>
          <p:cNvSpPr/>
          <p:nvPr/>
        </p:nvSpPr>
        <p:spPr>
          <a:xfrm>
            <a:off x="6522720" y="1489710"/>
            <a:ext cx="3982720" cy="1397635"/>
          </a:xfrm>
          <a:prstGeom prst="foldedCorne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类的定义</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添加方法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7" name="图片 16" descr="小黄鸡"/>
          <p:cNvPicPr>
            <a:picLocks noChangeAspect="1"/>
          </p:cNvPicPr>
          <p:nvPr/>
        </p:nvPicPr>
        <p:blipFill>
          <a:blip r:embed="rId3"/>
          <a:stretch>
            <a:fillRect/>
          </a:stretch>
        </p:blipFill>
        <p:spPr>
          <a:xfrm>
            <a:off x="8428990" y="721995"/>
            <a:ext cx="838200" cy="838200"/>
          </a:xfrm>
          <a:prstGeom prst="rect">
            <a:avLst/>
          </a:prstGeom>
        </p:spPr>
      </p:pic>
      <p:pic>
        <p:nvPicPr>
          <p:cNvPr id="3" name="图片 2" descr="类的方法的添加"/>
          <p:cNvPicPr>
            <a:picLocks noChangeAspect="1"/>
          </p:cNvPicPr>
          <p:nvPr/>
        </p:nvPicPr>
        <p:blipFill>
          <a:blip r:embed="rId4"/>
          <a:stretch>
            <a:fillRect/>
          </a:stretch>
        </p:blipFill>
        <p:spPr>
          <a:xfrm>
            <a:off x="991870" y="979805"/>
            <a:ext cx="5067300" cy="1362075"/>
          </a:xfrm>
          <a:prstGeom prst="rect">
            <a:avLst/>
          </a:prstGeom>
        </p:spPr>
      </p:pic>
      <p:pic>
        <p:nvPicPr>
          <p:cNvPr id="6" name="图片 5" descr="新类的初始化——1"/>
          <p:cNvPicPr>
            <a:picLocks noChangeAspect="1"/>
          </p:cNvPicPr>
          <p:nvPr>
            <p:custDataLst>
              <p:tags r:id="rId5"/>
            </p:custDataLst>
          </p:nvPr>
        </p:nvPicPr>
        <p:blipFill>
          <a:blip r:embed="rId6"/>
          <a:stretch>
            <a:fillRect/>
          </a:stretch>
        </p:blipFill>
        <p:spPr>
          <a:xfrm>
            <a:off x="722630" y="2623185"/>
            <a:ext cx="5276850" cy="2581275"/>
          </a:xfrm>
          <a:prstGeom prst="rect">
            <a:avLst/>
          </a:prstGeom>
        </p:spPr>
      </p:pic>
      <p:sp>
        <p:nvSpPr>
          <p:cNvPr id="10" name="文本框 9"/>
          <p:cNvSpPr txBox="1"/>
          <p:nvPr/>
        </p:nvSpPr>
        <p:spPr>
          <a:xfrm>
            <a:off x="6634480" y="1560195"/>
            <a:ext cx="3444240" cy="124206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左边是一个喂食函数咒语，用了一个简单的</a:t>
            </a:r>
            <a:r>
              <a:rPr lang="en-US" altLang="zh-CN" sz="1800">
                <a:latin typeface="Arial" panose="020B0604020202020204" pitchFamily="34" charset="0"/>
                <a:ea typeface="微软雅黑" panose="020B0503020204020204" charset="-122"/>
              </a:rPr>
              <a:t>if</a:t>
            </a:r>
            <a:r>
              <a:rPr lang="zh-CN" altLang="en-US" sz="1800">
                <a:latin typeface="Arial" panose="020B0604020202020204" pitchFamily="34" charset="0"/>
                <a:ea typeface="微软雅黑" panose="020B0503020204020204" charset="-122"/>
              </a:rPr>
              <a:t>语句，它负责判断宠物的身体状态，你发现了它与普通函数</a:t>
            </a:r>
            <a:r>
              <a:rPr lang="zh-CN" altLang="en-US" sz="1800">
                <a:latin typeface="Arial" panose="020B0604020202020204" pitchFamily="34" charset="0"/>
                <a:ea typeface="微软雅黑" panose="020B0503020204020204" charset="-122"/>
              </a:rPr>
              <a:t>咒语的不同了吗？</a:t>
            </a:r>
            <a:endParaRPr lang="zh-CN" altLang="en-US" sz="1800">
              <a:latin typeface="Arial" panose="020B0604020202020204" pitchFamily="34" charset="0"/>
              <a:ea typeface="微软雅黑" panose="020B0503020204020204" charset="-122"/>
            </a:endParaRPr>
          </a:p>
        </p:txBody>
      </p:sp>
      <p:pic>
        <p:nvPicPr>
          <p:cNvPr id="11" name="图片 10" descr="普通函数"/>
          <p:cNvPicPr>
            <a:picLocks noChangeAspect="1"/>
          </p:cNvPicPr>
          <p:nvPr/>
        </p:nvPicPr>
        <p:blipFill>
          <a:blip r:embed="rId7"/>
          <a:stretch>
            <a:fillRect/>
          </a:stretch>
        </p:blipFill>
        <p:spPr>
          <a:xfrm>
            <a:off x="5999480" y="2887345"/>
            <a:ext cx="4895850" cy="1628775"/>
          </a:xfrm>
          <a:prstGeom prst="rect">
            <a:avLst/>
          </a:prstGeom>
        </p:spPr>
      </p:pic>
      <p:sp>
        <p:nvSpPr>
          <p:cNvPr id="2" name="文本框 1"/>
          <p:cNvSpPr txBox="1"/>
          <p:nvPr/>
        </p:nvSpPr>
        <p:spPr>
          <a:xfrm>
            <a:off x="6405880" y="4516120"/>
            <a:ext cx="356616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（这是类外面的一个</a:t>
            </a:r>
            <a:r>
              <a:rPr lang="zh-CN" altLang="en-US" sz="1800">
                <a:latin typeface="Arial" panose="020B0604020202020204" pitchFamily="34" charset="0"/>
                <a:ea typeface="微软雅黑" panose="020B0503020204020204" charset="-122"/>
              </a:rPr>
              <a:t>普通的函数）</a:t>
            </a:r>
            <a:endParaRPr lang="zh-CN" altLang="en-US" sz="1800">
              <a:latin typeface="Arial" panose="020B0604020202020204" pitchFamily="34" charset="0"/>
              <a:ea typeface="微软雅黑" panose="020B0503020204020204" charset="-122"/>
            </a:endParaRPr>
          </a:p>
        </p:txBody>
      </p:sp>
      <p:pic>
        <p:nvPicPr>
          <p:cNvPr id="4" name="图片 3" descr="注意0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0240" y="5485765"/>
            <a:ext cx="1123950" cy="1123950"/>
          </a:xfrm>
          <a:prstGeom prst="rect">
            <a:avLst/>
          </a:prstGeom>
        </p:spPr>
      </p:pic>
      <p:sp>
        <p:nvSpPr>
          <p:cNvPr id="7" name="五边形 6"/>
          <p:cNvSpPr/>
          <p:nvPr/>
        </p:nvSpPr>
        <p:spPr>
          <a:xfrm>
            <a:off x="4246880" y="5344160"/>
            <a:ext cx="4673600" cy="1198880"/>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314190" y="5344160"/>
            <a:ext cx="3962400" cy="119951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注意！！！</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在类外面的函数是用不了</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，会标红，</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是类特有的</a:t>
            </a:r>
            <a:r>
              <a:rPr lang="zh-CN" altLang="en-US" sz="1800">
                <a:latin typeface="Arial" panose="020B0604020202020204" pitchFamily="34" charset="0"/>
                <a:ea typeface="微软雅黑" panose="020B0503020204020204" charset="-122"/>
              </a:rPr>
              <a:t>工具人</a:t>
            </a:r>
            <a:endParaRPr lang="zh-CN" altLang="en-US" sz="1800">
              <a:latin typeface="Arial" panose="020B0604020202020204" pitchFamily="34" charset="0"/>
              <a:ea typeface="微软雅黑" panose="020B0503020204020204" charset="-122"/>
            </a:endParaRPr>
          </a:p>
        </p:txBody>
      </p:sp>
      <p:cxnSp>
        <p:nvCxnSpPr>
          <p:cNvPr id="12" name="直接连接符 11"/>
          <p:cNvCxnSpPr/>
          <p:nvPr/>
        </p:nvCxnSpPr>
        <p:spPr>
          <a:xfrm>
            <a:off x="2407920" y="1300480"/>
            <a:ext cx="4978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flipV="1">
            <a:off x="7589520" y="3210560"/>
            <a:ext cx="2062480" cy="1016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9" grpId="0" animBg="1"/>
      <p:bldP spid="9" grpId="1" animBg="1"/>
      <p:bldP spid="10" grpId="0"/>
      <p:bldP spid="10" grpId="1"/>
      <p:bldP spid="2" grpId="0"/>
      <p:bldP spid="2" grpId="1"/>
      <p:bldP spid="7" grpId="0" animBg="1"/>
      <p:bldP spid="7" grpId="1"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类的定义</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添加方法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7" name="图片 16" descr="小黄鸡"/>
          <p:cNvPicPr>
            <a:picLocks noChangeAspect="1"/>
          </p:cNvPicPr>
          <p:nvPr/>
        </p:nvPicPr>
        <p:blipFill>
          <a:blip r:embed="rId3"/>
          <a:stretch>
            <a:fillRect/>
          </a:stretch>
        </p:blipFill>
        <p:spPr>
          <a:xfrm>
            <a:off x="8428990" y="721995"/>
            <a:ext cx="838200" cy="838200"/>
          </a:xfrm>
          <a:prstGeom prst="rect">
            <a:avLst/>
          </a:prstGeom>
        </p:spPr>
      </p:pic>
      <p:sp>
        <p:nvSpPr>
          <p:cNvPr id="21" name="图文框 20"/>
          <p:cNvSpPr/>
          <p:nvPr/>
        </p:nvSpPr>
        <p:spPr>
          <a:xfrm>
            <a:off x="6391275" y="1731010"/>
            <a:ext cx="4123690" cy="89154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2" name="文本框 21"/>
          <p:cNvSpPr txBox="1"/>
          <p:nvPr/>
        </p:nvSpPr>
        <p:spPr>
          <a:xfrm>
            <a:off x="6516370" y="1824355"/>
            <a:ext cx="4409440" cy="7366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这里的</a:t>
            </a:r>
            <a:r>
              <a:rPr lang="en-US" altLang="zh-CN"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self</a:t>
            </a:r>
            <a:r>
              <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发挥了他的第二个</a:t>
            </a:r>
            <a:r>
              <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作用：</a:t>
            </a:r>
            <a:endPar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2.</a:t>
            </a:r>
            <a:r>
              <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把初始化的变量传给函数</a:t>
            </a:r>
            <a:r>
              <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咒语</a:t>
            </a:r>
            <a:endParaRPr lang="zh-CN" altLang="en-US" sz="2000">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3" name="图片 2" descr="类的方法的添加"/>
          <p:cNvPicPr>
            <a:picLocks noChangeAspect="1"/>
          </p:cNvPicPr>
          <p:nvPr/>
        </p:nvPicPr>
        <p:blipFill>
          <a:blip r:embed="rId4"/>
          <a:stretch>
            <a:fillRect/>
          </a:stretch>
        </p:blipFill>
        <p:spPr>
          <a:xfrm>
            <a:off x="991870" y="979805"/>
            <a:ext cx="5067300" cy="1362075"/>
          </a:xfrm>
          <a:prstGeom prst="rect">
            <a:avLst/>
          </a:prstGeom>
        </p:spPr>
      </p:pic>
      <p:pic>
        <p:nvPicPr>
          <p:cNvPr id="6" name="图片 5" descr="新类的初始化——1"/>
          <p:cNvPicPr>
            <a:picLocks noChangeAspect="1"/>
          </p:cNvPicPr>
          <p:nvPr>
            <p:custDataLst>
              <p:tags r:id="rId5"/>
            </p:custDataLst>
          </p:nvPr>
        </p:nvPicPr>
        <p:blipFill>
          <a:blip r:embed="rId6"/>
          <a:stretch>
            <a:fillRect/>
          </a:stretch>
        </p:blipFill>
        <p:spPr>
          <a:xfrm>
            <a:off x="722630" y="2623185"/>
            <a:ext cx="5276850" cy="2581275"/>
          </a:xfrm>
          <a:prstGeom prst="rect">
            <a:avLst/>
          </a:prstGeom>
        </p:spPr>
      </p:pic>
      <p:sp>
        <p:nvSpPr>
          <p:cNvPr id="16" name="文本框 15"/>
          <p:cNvSpPr txBox="1"/>
          <p:nvPr/>
        </p:nvSpPr>
        <p:spPr>
          <a:xfrm>
            <a:off x="7202170" y="2793280"/>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怎么理解呢？</a:t>
            </a:r>
            <a:endParaRPr lang="zh-CN" altLang="en-US" sz="1800">
              <a:latin typeface="Arial" panose="020B0604020202020204" pitchFamily="34" charset="0"/>
              <a:ea typeface="微软雅黑" panose="020B0503020204020204" charset="-122"/>
            </a:endParaRPr>
          </a:p>
        </p:txBody>
      </p:sp>
      <p:pic>
        <p:nvPicPr>
          <p:cNvPr id="26" name="图片 25" descr="思考"/>
          <p:cNvPicPr>
            <a:picLocks noChangeAspect="1"/>
          </p:cNvPicPr>
          <p:nvPr/>
        </p:nvPicPr>
        <p:blipFill>
          <a:blip r:embed="rId7"/>
          <a:stretch>
            <a:fillRect/>
          </a:stretch>
        </p:blipFill>
        <p:spPr>
          <a:xfrm>
            <a:off x="6296660" y="3037840"/>
            <a:ext cx="905510" cy="905510"/>
          </a:xfrm>
          <a:prstGeom prst="rect">
            <a:avLst/>
          </a:prstGeom>
        </p:spPr>
      </p:pic>
      <p:sp>
        <p:nvSpPr>
          <p:cNvPr id="27" name="矩形 26"/>
          <p:cNvSpPr/>
          <p:nvPr/>
        </p:nvSpPr>
        <p:spPr>
          <a:xfrm>
            <a:off x="7294245" y="3251200"/>
            <a:ext cx="337312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7294880" y="3245485"/>
            <a:ext cx="3372485" cy="148336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我们当然是把</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当成一个快递员，在括号里写一个</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，他就会负责把</a:t>
            </a:r>
            <a:r>
              <a:rPr lang="en-US" altLang="zh-CN" sz="1800">
                <a:latin typeface="Arial" panose="020B0604020202020204" pitchFamily="34" charset="0"/>
                <a:ea typeface="微软雅黑" panose="020B0503020204020204" charset="-122"/>
              </a:rPr>
              <a:t>init</a:t>
            </a:r>
            <a:r>
              <a:rPr lang="zh-CN" altLang="en-US" sz="1800">
                <a:latin typeface="Arial" panose="020B0604020202020204" pitchFamily="34" charset="0"/>
                <a:ea typeface="微软雅黑" panose="020B0503020204020204" charset="-122"/>
              </a:rPr>
              <a:t>里边的变量给你送过来了，所以你就不用再写一遍这个变量在括号</a:t>
            </a:r>
            <a:r>
              <a:rPr lang="zh-CN" altLang="en-US" sz="1800">
                <a:latin typeface="Arial" panose="020B0604020202020204" pitchFamily="34" charset="0"/>
                <a:ea typeface="微软雅黑" panose="020B0503020204020204" charset="-122"/>
              </a:rPr>
              <a:t>里面了</a:t>
            </a:r>
            <a:endParaRPr lang="zh-CN" altLang="en-US" sz="1800">
              <a:latin typeface="Arial" panose="020B0604020202020204" pitchFamily="34" charset="0"/>
              <a:ea typeface="微软雅黑" panose="020B0503020204020204" charset="-122"/>
            </a:endParaRPr>
          </a:p>
        </p:txBody>
      </p:sp>
      <p:sp>
        <p:nvSpPr>
          <p:cNvPr id="34" name="右箭头 33"/>
          <p:cNvSpPr/>
          <p:nvPr/>
        </p:nvSpPr>
        <p:spPr>
          <a:xfrm>
            <a:off x="4866640" y="5029200"/>
            <a:ext cx="123952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6296660" y="5029200"/>
            <a:ext cx="2131695" cy="111633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所以在初始化的时候就要给变量加上</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，来让运送他的</a:t>
            </a:r>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识别</a:t>
            </a:r>
            <a:r>
              <a:rPr lang="zh-CN" altLang="en-US" sz="1800">
                <a:latin typeface="Arial" panose="020B0604020202020204" pitchFamily="34" charset="0"/>
                <a:ea typeface="微软雅黑" panose="020B0503020204020204" charset="-122"/>
              </a:rPr>
              <a:t>到</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22" grpId="0"/>
      <p:bldP spid="22" grpId="1"/>
      <p:bldP spid="16" grpId="0"/>
      <p:bldP spid="16" grpId="1"/>
      <p:bldP spid="33" grpId="0"/>
      <p:bldP spid="33" grpId="1"/>
      <p:bldP spid="34" grpId="0" animBg="1"/>
      <p:bldP spid="34" grpId="1" animBg="1"/>
      <p:bldP spid="35" grpId="0"/>
      <p:bldP spid="3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折角形 6"/>
          <p:cNvSpPr/>
          <p:nvPr/>
        </p:nvSpPr>
        <p:spPr>
          <a:xfrm>
            <a:off x="6918960" y="2286000"/>
            <a:ext cx="4368800" cy="82613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总结一下</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self</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7" name="图片 16" descr="小黄鸡"/>
          <p:cNvPicPr>
            <a:picLocks noChangeAspect="1"/>
          </p:cNvPicPr>
          <p:nvPr/>
        </p:nvPicPr>
        <p:blipFill>
          <a:blip r:embed="rId3"/>
          <a:stretch>
            <a:fillRect/>
          </a:stretch>
        </p:blipFill>
        <p:spPr>
          <a:xfrm>
            <a:off x="8428990" y="721995"/>
            <a:ext cx="838200" cy="838200"/>
          </a:xfrm>
          <a:prstGeom prst="rect">
            <a:avLst/>
          </a:prstGeom>
        </p:spPr>
      </p:pic>
      <p:pic>
        <p:nvPicPr>
          <p:cNvPr id="3" name="图片 2" descr="类的方法的添加"/>
          <p:cNvPicPr>
            <a:picLocks noChangeAspect="1"/>
          </p:cNvPicPr>
          <p:nvPr/>
        </p:nvPicPr>
        <p:blipFill>
          <a:blip r:embed="rId4"/>
          <a:stretch>
            <a:fillRect/>
          </a:stretch>
        </p:blipFill>
        <p:spPr>
          <a:xfrm>
            <a:off x="991870" y="958850"/>
            <a:ext cx="5067300" cy="1362075"/>
          </a:xfrm>
          <a:prstGeom prst="rect">
            <a:avLst/>
          </a:prstGeom>
        </p:spPr>
      </p:pic>
      <p:pic>
        <p:nvPicPr>
          <p:cNvPr id="6" name="图片 5" descr="新类的初始化——1"/>
          <p:cNvPicPr>
            <a:picLocks noChangeAspect="1"/>
          </p:cNvPicPr>
          <p:nvPr>
            <p:custDataLst>
              <p:tags r:id="rId5"/>
            </p:custDataLst>
          </p:nvPr>
        </p:nvPicPr>
        <p:blipFill>
          <a:blip r:embed="rId6"/>
          <a:stretch>
            <a:fillRect/>
          </a:stretch>
        </p:blipFill>
        <p:spPr>
          <a:xfrm>
            <a:off x="539750" y="2610485"/>
            <a:ext cx="5276850" cy="2581275"/>
          </a:xfrm>
          <a:prstGeom prst="rect">
            <a:avLst/>
          </a:prstGeom>
        </p:spPr>
      </p:pic>
      <p:sp>
        <p:nvSpPr>
          <p:cNvPr id="2" name="文本框 1"/>
          <p:cNvSpPr txBox="1"/>
          <p:nvPr/>
        </p:nvSpPr>
        <p:spPr>
          <a:xfrm>
            <a:off x="6492240" y="1560110"/>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self</a:t>
            </a:r>
            <a:r>
              <a:rPr lang="zh-CN" altLang="en-US" sz="1800">
                <a:latin typeface="Arial" panose="020B0604020202020204" pitchFamily="34" charset="0"/>
                <a:ea typeface="微软雅黑" panose="020B0503020204020204" charset="-122"/>
              </a:rPr>
              <a:t>在类里面有几种</a:t>
            </a:r>
            <a:r>
              <a:rPr lang="zh-CN" altLang="en-US" sz="1800">
                <a:latin typeface="Arial" panose="020B0604020202020204" pitchFamily="34" charset="0"/>
                <a:ea typeface="微软雅黑" panose="020B0503020204020204" charset="-122"/>
              </a:rPr>
              <a:t>作用？</a:t>
            </a:r>
            <a:endParaRPr lang="zh-CN" altLang="en-US" sz="1800">
              <a:latin typeface="Arial" panose="020B0604020202020204" pitchFamily="34" charset="0"/>
              <a:ea typeface="微软雅黑" panose="020B0503020204020204" charset="-122"/>
            </a:endParaRPr>
          </a:p>
        </p:txBody>
      </p:sp>
      <p:pic>
        <p:nvPicPr>
          <p:cNvPr id="4" name="图片 3" descr="思考lao"/>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5160" y="2070735"/>
            <a:ext cx="1224915" cy="1129030"/>
          </a:xfrm>
          <a:prstGeom prst="rect">
            <a:avLst/>
          </a:prstGeom>
        </p:spPr>
      </p:pic>
      <p:sp>
        <p:nvSpPr>
          <p:cNvPr id="5" name="文本框 4"/>
          <p:cNvSpPr txBox="1"/>
          <p:nvPr/>
        </p:nvSpPr>
        <p:spPr>
          <a:xfrm>
            <a:off x="7030720" y="2320925"/>
            <a:ext cx="4064000" cy="87249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一</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把实例化对象中的属性传</a:t>
            </a:r>
            <a:r>
              <a:rPr lang="zh-CN" altLang="en-US" sz="2000">
                <a:latin typeface="Arial" panose="020B0604020202020204" pitchFamily="34" charset="0"/>
                <a:ea typeface="微软雅黑" panose="020B0503020204020204" charset="-122"/>
              </a:rPr>
              <a:t>进来</a:t>
            </a:r>
            <a:endParaRPr lang="zh-CN" altLang="en-US" sz="2000">
              <a:latin typeface="Arial" panose="020B0604020202020204" pitchFamily="34" charset="0"/>
              <a:ea typeface="微软雅黑" panose="020B0503020204020204" charset="-122"/>
            </a:endParaRPr>
          </a:p>
          <a:p>
            <a:pPr algn="l"/>
            <a:r>
              <a:rPr lang="zh-CN" altLang="en-US" sz="2000">
                <a:latin typeface="Arial" panose="020B0604020202020204" pitchFamily="34" charset="0"/>
                <a:ea typeface="微软雅黑" panose="020B0503020204020204" charset="-122"/>
              </a:rPr>
              <a:t>二</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把变量给类里边的函数</a:t>
            </a:r>
            <a:r>
              <a:rPr lang="zh-CN" altLang="en-US" sz="2000">
                <a:latin typeface="Arial" panose="020B0604020202020204" pitchFamily="34" charset="0"/>
                <a:ea typeface="微软雅黑" panose="020B0503020204020204" charset="-122"/>
              </a:rPr>
              <a:t>去用</a:t>
            </a:r>
            <a:endParaRPr lang="zh-CN" altLang="en-US" sz="2000">
              <a:latin typeface="Arial" panose="020B0604020202020204" pitchFamily="34" charset="0"/>
              <a:ea typeface="微软雅黑" panose="020B0503020204020204" charset="-122"/>
            </a:endParaRPr>
          </a:p>
        </p:txBody>
      </p:sp>
      <p:cxnSp>
        <p:nvCxnSpPr>
          <p:cNvPr id="8" name="直接连接符 7"/>
          <p:cNvCxnSpPr/>
          <p:nvPr/>
        </p:nvCxnSpPr>
        <p:spPr>
          <a:xfrm>
            <a:off x="1320800" y="5191760"/>
            <a:ext cx="2956560" cy="20320"/>
          </a:xfrm>
          <a:prstGeom prst="line">
            <a:avLst/>
          </a:prstGeom>
        </p:spPr>
        <p:style>
          <a:lnRef idx="3">
            <a:schemeClr val="accent2"/>
          </a:lnRef>
          <a:fillRef idx="0">
            <a:schemeClr val="accent2"/>
          </a:fillRef>
          <a:effectRef idx="2">
            <a:schemeClr val="accent2"/>
          </a:effectRef>
          <a:fontRef idx="minor">
            <a:schemeClr val="tx1"/>
          </a:fontRef>
        </p:style>
      </p:cxnSp>
      <p:sp>
        <p:nvSpPr>
          <p:cNvPr id="9" name="右箭头 8"/>
          <p:cNvSpPr/>
          <p:nvPr/>
        </p:nvSpPr>
        <p:spPr>
          <a:xfrm>
            <a:off x="4399280" y="4572000"/>
            <a:ext cx="2306320" cy="8020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折角形 9"/>
          <p:cNvSpPr/>
          <p:nvPr/>
        </p:nvSpPr>
        <p:spPr>
          <a:xfrm>
            <a:off x="6705600" y="3810000"/>
            <a:ext cx="4551680" cy="1706880"/>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816090" y="3837940"/>
            <a:ext cx="4185285" cy="157353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另外，有同学可能留意到了，有个有点奇怪的变量</a:t>
            </a:r>
            <a:r>
              <a:rPr lang="en-US" altLang="zh-CN" sz="1800">
                <a:latin typeface="Arial" panose="020B0604020202020204" pitchFamily="34" charset="0"/>
                <a:ea typeface="微软雅黑" panose="020B0503020204020204" charset="-122"/>
              </a:rPr>
              <a:t> self.physicalCondition</a:t>
            </a:r>
            <a:endParaRPr lang="en-US" altLang="zh-CN"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他没有在括号里写明，但也是可以给函数用的，但无法通过实例化对象把你想要的特别的属性传</a:t>
            </a:r>
            <a:r>
              <a:rPr lang="zh-CN" altLang="en-US" sz="1800">
                <a:latin typeface="Arial" panose="020B0604020202020204" pitchFamily="34" charset="0"/>
                <a:ea typeface="微软雅黑" panose="020B0503020204020204" charset="-122"/>
              </a:rPr>
              <a:t>进去</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2" grpId="0"/>
      <p:bldP spid="2" grpId="1"/>
      <p:bldP spid="5" grpId="0"/>
      <p:bldP spid="5" grpId="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3" name="图片 12" descr="芝士"/>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8335" y="5302885"/>
            <a:ext cx="1407160" cy="1407160"/>
          </a:xfrm>
          <a:prstGeom prst="rect">
            <a:avLst/>
          </a:prstGeom>
        </p:spPr>
      </p:pic>
      <p:pic>
        <p:nvPicPr>
          <p:cNvPr id="3" name="图片 2" descr="屏幕截图 2023-11-26 130643"/>
          <p:cNvPicPr>
            <a:picLocks noChangeAspect="1"/>
          </p:cNvPicPr>
          <p:nvPr/>
        </p:nvPicPr>
        <p:blipFill>
          <a:blip r:embed="rId5"/>
          <a:stretch>
            <a:fillRect/>
          </a:stretch>
        </p:blipFill>
        <p:spPr>
          <a:xfrm>
            <a:off x="1336040" y="1323975"/>
            <a:ext cx="5191125" cy="2305050"/>
          </a:xfrm>
          <a:prstGeom prst="rect">
            <a:avLst/>
          </a:prstGeom>
        </p:spPr>
      </p:pic>
      <p:pic>
        <p:nvPicPr>
          <p:cNvPr id="2" name="图片 1" descr="D:\魔法宠物授课\PPT图片\新类的定义.png新类的定义"/>
          <p:cNvPicPr>
            <a:picLocks noChangeAspect="1"/>
          </p:cNvPicPr>
          <p:nvPr>
            <p:custDataLst>
              <p:tags r:id="rId6"/>
            </p:custDataLst>
          </p:nvPr>
        </p:nvPicPr>
        <p:blipFill>
          <a:blip r:embed="rId7"/>
          <a:srcRect/>
          <a:stretch>
            <a:fillRect/>
          </a:stretch>
        </p:blipFill>
        <p:spPr>
          <a:xfrm>
            <a:off x="6904990" y="1200785"/>
            <a:ext cx="2362200" cy="2752725"/>
          </a:xfrm>
          <a:prstGeom prst="rect">
            <a:avLst/>
          </a:prstGeom>
        </p:spPr>
      </p:pic>
      <p:sp>
        <p:nvSpPr>
          <p:cNvPr id="5" name="圆角矩形 4"/>
          <p:cNvSpPr/>
          <p:nvPr/>
        </p:nvSpPr>
        <p:spPr>
          <a:xfrm>
            <a:off x="2509520" y="4500880"/>
            <a:ext cx="5516880" cy="1278890"/>
          </a:xfrm>
          <a:prstGeom prst="round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722880" y="4127500"/>
            <a:ext cx="5033645" cy="36068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看看</a:t>
            </a:r>
            <a:r>
              <a:rPr lang="zh-CN" altLang="en-US" sz="1800">
                <a:latin typeface="Arial" panose="020B0604020202020204" pitchFamily="34" charset="0"/>
                <a:ea typeface="微软雅黑" panose="020B0503020204020204" charset="-122"/>
              </a:rPr>
              <a:t>有什么不同？</a:t>
            </a:r>
            <a:endParaRPr lang="zh-CN" altLang="en-US" sz="1800">
              <a:latin typeface="Arial" panose="020B0604020202020204" pitchFamily="34" charset="0"/>
              <a:ea typeface="微软雅黑" panose="020B0503020204020204" charset="-122"/>
            </a:endParaRPr>
          </a:p>
        </p:txBody>
      </p:sp>
      <p:sp>
        <p:nvSpPr>
          <p:cNvPr id="8" name="文本框 7"/>
          <p:cNvSpPr txBox="1"/>
          <p:nvPr/>
        </p:nvSpPr>
        <p:spPr>
          <a:xfrm>
            <a:off x="2722880" y="4500880"/>
            <a:ext cx="5059680" cy="127889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差异还是很明显</a:t>
            </a:r>
            <a:r>
              <a:rPr lang="zh-CN" altLang="en-US" sz="1800">
                <a:latin typeface="Arial" panose="020B0604020202020204" pitchFamily="34" charset="0"/>
                <a:ea typeface="微软雅黑" panose="020B0503020204020204" charset="-122"/>
              </a:rPr>
              <a:t>的</a:t>
            </a:r>
            <a:endParaRPr lang="zh-CN" altLang="en-US"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1.</a:t>
            </a:r>
            <a:r>
              <a:rPr lang="zh-CN" altLang="en-US" sz="1800">
                <a:latin typeface="Arial" panose="020B0604020202020204" pitchFamily="34" charset="0"/>
                <a:ea typeface="微软雅黑" panose="020B0503020204020204" charset="-122"/>
              </a:rPr>
              <a:t>继承的类名的括号多了一个类名，说明他要继承的类就是</a:t>
            </a:r>
            <a:r>
              <a:rPr lang="en-US" altLang="zh-CN" sz="1800">
                <a:latin typeface="Arial" panose="020B0604020202020204" pitchFamily="34" charset="0"/>
                <a:ea typeface="微软雅黑" panose="020B0503020204020204" charset="-122"/>
              </a:rPr>
              <a:t>MyMagicPet</a:t>
            </a:r>
            <a:endParaRPr lang="en-US" altLang="zh-CN"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2.</a:t>
            </a:r>
            <a:r>
              <a:rPr lang="zh-CN" altLang="en-US" sz="1800">
                <a:latin typeface="Arial" panose="020B0604020202020204" pitchFamily="34" charset="0"/>
                <a:ea typeface="微软雅黑" panose="020B0503020204020204" charset="-122"/>
              </a:rPr>
              <a:t>初始化的时候多写了一行</a:t>
            </a:r>
            <a:r>
              <a:rPr lang="en-US" altLang="zh-CN" sz="1800">
                <a:latin typeface="Arial" panose="020B0604020202020204" pitchFamily="34" charset="0"/>
                <a:ea typeface="微软雅黑" panose="020B0503020204020204" charset="-122"/>
              </a:rPr>
              <a:t>super</a:t>
            </a:r>
            <a:endParaRPr lang="en-US" altLang="zh-CN" sz="1800">
              <a:latin typeface="Arial" panose="020B0604020202020204" pitchFamily="34" charset="0"/>
              <a:ea typeface="微软雅黑" panose="020B0503020204020204" charset="-122"/>
            </a:endParaRPr>
          </a:p>
        </p:txBody>
      </p:sp>
      <p:sp>
        <p:nvSpPr>
          <p:cNvPr id="11" name="文本框 10"/>
          <p:cNvSpPr txBox="1"/>
          <p:nvPr/>
        </p:nvSpPr>
        <p:spPr>
          <a:xfrm>
            <a:off x="2722880" y="3809915"/>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左边是继承，右边是普通的</a:t>
            </a:r>
            <a:r>
              <a:rPr lang="zh-CN" altLang="en-US" sz="1800">
                <a:latin typeface="Arial" panose="020B0604020202020204" pitchFamily="34" charset="0"/>
                <a:ea typeface="微软雅黑" panose="020B0503020204020204" charset="-122"/>
              </a:rPr>
              <a:t>类</a:t>
            </a:r>
            <a:endParaRPr lang="zh-CN" altLang="en-US" sz="1800">
              <a:latin typeface="Arial" panose="020B0604020202020204" pitchFamily="34" charset="0"/>
              <a:ea typeface="微软雅黑" panose="020B0503020204020204" charset="-122"/>
            </a:endParaRPr>
          </a:p>
        </p:txBody>
      </p:sp>
      <p:sp>
        <p:nvSpPr>
          <p:cNvPr id="12" name="文本框 11"/>
          <p:cNvSpPr txBox="1"/>
          <p:nvPr/>
        </p:nvSpPr>
        <p:spPr>
          <a:xfrm>
            <a:off x="2631440" y="5813975"/>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为什么要加</a:t>
            </a:r>
            <a:r>
              <a:rPr lang="en-US" altLang="zh-CN" sz="1800">
                <a:latin typeface="Arial" panose="020B0604020202020204" pitchFamily="34" charset="0"/>
                <a:ea typeface="微软雅黑" panose="020B0503020204020204" charset="-122"/>
              </a:rPr>
              <a:t>super</a:t>
            </a:r>
            <a:r>
              <a:rPr lang="zh-CN" altLang="en-US" sz="1800">
                <a:latin typeface="Arial" panose="020B0604020202020204" pitchFamily="34" charset="0"/>
                <a:ea typeface="微软雅黑" panose="020B0503020204020204" charset="-122"/>
              </a:rPr>
              <a:t>，他</a:t>
            </a:r>
            <a:r>
              <a:rPr lang="zh-CN" altLang="en-US" sz="1800">
                <a:latin typeface="Arial" panose="020B0604020202020204" pitchFamily="34" charset="0"/>
                <a:ea typeface="微软雅黑" panose="020B0503020204020204" charset="-122"/>
              </a:rPr>
              <a:t>有什么用？</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11" grpId="0"/>
      <p:bldP spid="11" grpId="1"/>
      <p:bldP spid="7" grpId="0"/>
      <p:bldP spid="7" grpId="1"/>
      <p:bldP spid="5" grpId="0" animBg="1"/>
      <p:bldP spid="5" grpId="1" animBg="1"/>
      <p:bldP spid="8" grpId="0"/>
      <p:bldP spid="8" grpId="1"/>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圆角矩形 3"/>
          <p:cNvSpPr/>
          <p:nvPr/>
        </p:nvSpPr>
        <p:spPr>
          <a:xfrm>
            <a:off x="6867525" y="1569720"/>
            <a:ext cx="4558665" cy="23266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105015" y="1640840"/>
            <a:ext cx="4161155" cy="185928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solidFill>
                  <a:schemeClr val="tx1"/>
                </a:solidFill>
                <a:latin typeface="Arial" panose="020B0604020202020204" pitchFamily="34" charset="0"/>
                <a:ea typeface="微软雅黑" panose="020B0503020204020204" charset="-122"/>
              </a:rPr>
              <a:t>super</a:t>
            </a:r>
            <a:r>
              <a:rPr lang="zh-CN" altLang="en-US" sz="2000">
                <a:solidFill>
                  <a:schemeClr val="tx1"/>
                </a:solidFill>
                <a:latin typeface="Arial" panose="020B0604020202020204" pitchFamily="34" charset="0"/>
                <a:ea typeface="微软雅黑" panose="020B0503020204020204" charset="-122"/>
              </a:rPr>
              <a:t>是什么意思？</a:t>
            </a:r>
            <a:endParaRPr lang="zh-CN" altLang="en-US" sz="2000">
              <a:solidFill>
                <a:schemeClr val="tx1"/>
              </a:solidFill>
              <a:latin typeface="Arial" panose="020B0604020202020204" pitchFamily="34" charset="0"/>
              <a:ea typeface="微软雅黑" panose="020B0503020204020204" charset="-122"/>
            </a:endParaRPr>
          </a:p>
          <a:p>
            <a:pPr algn="l"/>
            <a:r>
              <a:rPr lang="zh-CN" altLang="en-US" sz="2000">
                <a:solidFill>
                  <a:schemeClr val="tx1"/>
                </a:solidFill>
                <a:latin typeface="Arial" panose="020B0604020202020204" pitchFamily="34" charset="0"/>
                <a:ea typeface="微软雅黑" panose="020B0503020204020204" charset="-122"/>
              </a:rPr>
              <a:t>翻译成中文就是超级，说明这是个很厉害的方法</a:t>
            </a:r>
            <a:endParaRPr lang="zh-CN" altLang="en-US" sz="2000">
              <a:solidFill>
                <a:schemeClr val="tx1"/>
              </a:solidFill>
              <a:latin typeface="Arial" panose="020B0604020202020204" pitchFamily="34" charset="0"/>
              <a:ea typeface="微软雅黑" panose="020B0503020204020204" charset="-122"/>
            </a:endParaRPr>
          </a:p>
          <a:p>
            <a:pPr algn="l"/>
            <a:r>
              <a:rPr lang="zh-CN" altLang="en-US" sz="2000">
                <a:solidFill>
                  <a:schemeClr val="tx1"/>
                </a:solidFill>
                <a:latin typeface="Arial" panose="020B0604020202020204" pitchFamily="34" charset="0"/>
                <a:ea typeface="微软雅黑" panose="020B0503020204020204" charset="-122"/>
              </a:rPr>
              <a:t>他厉害在那里呢？</a:t>
            </a:r>
            <a:endParaRPr lang="zh-CN" altLang="en-US" sz="2000">
              <a:solidFill>
                <a:schemeClr val="tx1"/>
              </a:solidFill>
              <a:latin typeface="Arial" panose="020B0604020202020204" pitchFamily="34" charset="0"/>
              <a:ea typeface="微软雅黑" panose="020B0503020204020204" charset="-122"/>
            </a:endParaRPr>
          </a:p>
          <a:p>
            <a:pPr algn="l"/>
            <a:r>
              <a:rPr lang="en-US" altLang="zh-CN" sz="2000" b="1">
                <a:solidFill>
                  <a:schemeClr val="tx1"/>
                </a:solidFill>
                <a:latin typeface="Arial" panose="020B0604020202020204" pitchFamily="34" charset="0"/>
                <a:ea typeface="微软雅黑" panose="020B0503020204020204" charset="-122"/>
              </a:rPr>
              <a:t>1.</a:t>
            </a:r>
            <a:r>
              <a:rPr lang="zh-CN" altLang="en-US" sz="2000" b="1">
                <a:solidFill>
                  <a:schemeClr val="tx1"/>
                </a:solidFill>
                <a:latin typeface="Arial" panose="020B0604020202020204" pitchFamily="34" charset="0"/>
                <a:ea typeface="微软雅黑" panose="020B0503020204020204" charset="-122"/>
              </a:rPr>
              <a:t>可以调用父类中的属性</a:t>
            </a:r>
            <a:endParaRPr lang="zh-CN" altLang="en-US" sz="2000" b="1">
              <a:solidFill>
                <a:schemeClr val="tx1"/>
              </a:solidFill>
              <a:latin typeface="Arial" panose="020B0604020202020204" pitchFamily="34" charset="0"/>
              <a:ea typeface="微软雅黑" panose="020B0503020204020204" charset="-122"/>
            </a:endParaRPr>
          </a:p>
          <a:p>
            <a:pPr algn="l"/>
            <a:r>
              <a:rPr lang="zh-CN" altLang="en-US" sz="2000">
                <a:solidFill>
                  <a:schemeClr val="tx1"/>
                </a:solidFill>
                <a:latin typeface="Arial" panose="020B0604020202020204" pitchFamily="34" charset="0"/>
                <a:ea typeface="微软雅黑" panose="020B0503020204020204" charset="-122"/>
              </a:rPr>
              <a:t>在下面不需要重新写</a:t>
            </a:r>
            <a:r>
              <a:rPr lang="en-US" altLang="zh-CN" sz="2000" b="1">
                <a:solidFill>
                  <a:schemeClr val="tx1"/>
                </a:solidFill>
                <a:latin typeface="Arial" panose="020B0604020202020204" pitchFamily="34" charset="0"/>
                <a:ea typeface="微软雅黑" panose="020B0503020204020204" charset="-122"/>
              </a:rPr>
              <a:t>self.name = name</a:t>
            </a:r>
            <a:endParaRPr lang="en-US" altLang="zh-CN" sz="2000">
              <a:solidFill>
                <a:schemeClr val="tx1"/>
              </a:solidFill>
              <a:latin typeface="Arial" panose="020B0604020202020204" pitchFamily="34" charset="0"/>
              <a:ea typeface="微软雅黑" panose="020B0503020204020204" charset="-122"/>
            </a:endParaRPr>
          </a:p>
        </p:txBody>
      </p:sp>
      <p:pic>
        <p:nvPicPr>
          <p:cNvPr id="13" name="图片 12" descr="芝士"/>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8335" y="5302885"/>
            <a:ext cx="1407160" cy="1407160"/>
          </a:xfrm>
          <a:prstGeom prst="rect">
            <a:avLst/>
          </a:prstGeom>
        </p:spPr>
      </p:pic>
      <p:pic>
        <p:nvPicPr>
          <p:cNvPr id="3" name="图片 2" descr="屏幕截图 2023-11-26 130643"/>
          <p:cNvPicPr>
            <a:picLocks noChangeAspect="1"/>
          </p:cNvPicPr>
          <p:nvPr/>
        </p:nvPicPr>
        <p:blipFill>
          <a:blip r:embed="rId5"/>
          <a:stretch>
            <a:fillRect/>
          </a:stretch>
        </p:blipFill>
        <p:spPr>
          <a:xfrm>
            <a:off x="1488440" y="1293495"/>
            <a:ext cx="5191125" cy="2305050"/>
          </a:xfrm>
          <a:prstGeom prst="rect">
            <a:avLst/>
          </a:prstGeom>
        </p:spPr>
      </p:pic>
      <p:sp>
        <p:nvSpPr>
          <p:cNvPr id="5" name="文本框 4"/>
          <p:cNvSpPr txBox="1"/>
          <p:nvPr/>
        </p:nvSpPr>
        <p:spPr>
          <a:xfrm>
            <a:off x="722630" y="3943265"/>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喏，就像这个</a:t>
            </a:r>
            <a:r>
              <a:rPr lang="en-US" altLang="zh-CN" sz="2000">
                <a:latin typeface="Arial" panose="020B0604020202020204" pitchFamily="34" charset="0"/>
                <a:ea typeface="微软雅黑" panose="020B0503020204020204" charset="-122"/>
              </a:rPr>
              <a:t>name</a:t>
            </a:r>
            <a:endParaRPr lang="en-US" altLang="zh-CN" sz="2000">
              <a:latin typeface="Arial" panose="020B0604020202020204" pitchFamily="34" charset="0"/>
              <a:ea typeface="微软雅黑" panose="020B0503020204020204" charset="-122"/>
            </a:endParaRPr>
          </a:p>
        </p:txBody>
      </p:sp>
      <p:sp>
        <p:nvSpPr>
          <p:cNvPr id="11" name="圆角矩形 10"/>
          <p:cNvSpPr/>
          <p:nvPr/>
        </p:nvSpPr>
        <p:spPr>
          <a:xfrm>
            <a:off x="478155" y="4311650"/>
            <a:ext cx="7679690" cy="133096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99440" y="4389755"/>
            <a:ext cx="7456805" cy="114554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bg1"/>
                </a:solidFill>
                <a:latin typeface="Arial" panose="020B0604020202020204" pitchFamily="34" charset="0"/>
                <a:ea typeface="微软雅黑" panose="020B0503020204020204" charset="-122"/>
              </a:rPr>
              <a:t>咱们仔细观察一下，可以看到要用的</a:t>
            </a:r>
            <a:r>
              <a:rPr lang="en-US" altLang="zh-CN" sz="2000">
                <a:solidFill>
                  <a:schemeClr val="bg1"/>
                </a:solidFill>
                <a:latin typeface="Arial" panose="020B0604020202020204" pitchFamily="34" charset="0"/>
                <a:ea typeface="微软雅黑" panose="020B0503020204020204" charset="-122"/>
              </a:rPr>
              <a:t>name</a:t>
            </a:r>
            <a:r>
              <a:rPr lang="zh-CN" altLang="en-US" sz="2000">
                <a:solidFill>
                  <a:schemeClr val="bg1"/>
                </a:solidFill>
                <a:latin typeface="Arial" panose="020B0604020202020204" pitchFamily="34" charset="0"/>
                <a:ea typeface="微软雅黑" panose="020B0503020204020204" charset="-122"/>
              </a:rPr>
              <a:t>，需要在</a:t>
            </a:r>
            <a:r>
              <a:rPr lang="en-US" altLang="zh-CN" sz="2000">
                <a:solidFill>
                  <a:schemeClr val="bg1"/>
                </a:solidFill>
                <a:latin typeface="Arial" panose="020B0604020202020204" pitchFamily="34" charset="0"/>
                <a:ea typeface="微软雅黑" panose="020B0503020204020204" charset="-122"/>
              </a:rPr>
              <a:t>super</a:t>
            </a:r>
            <a:r>
              <a:rPr lang="zh-CN" altLang="en-US" sz="2000">
                <a:solidFill>
                  <a:schemeClr val="bg1"/>
                </a:solidFill>
                <a:latin typeface="Arial" panose="020B0604020202020204" pitchFamily="34" charset="0"/>
                <a:ea typeface="微软雅黑" panose="020B0503020204020204" charset="-122"/>
              </a:rPr>
              <a:t>后面的括号里跟</a:t>
            </a:r>
            <a:r>
              <a:rPr lang="en-US" altLang="zh-CN" sz="2000">
                <a:solidFill>
                  <a:schemeClr val="bg1"/>
                </a:solidFill>
                <a:latin typeface="Arial" panose="020B0604020202020204" pitchFamily="34" charset="0"/>
                <a:ea typeface="微软雅黑" panose="020B0503020204020204" charset="-122"/>
              </a:rPr>
              <a:t>super</a:t>
            </a:r>
            <a:r>
              <a:rPr lang="zh-CN" altLang="en-US" sz="2000">
                <a:solidFill>
                  <a:schemeClr val="bg1"/>
                </a:solidFill>
                <a:latin typeface="Arial" panose="020B0604020202020204" pitchFamily="34" charset="0"/>
                <a:ea typeface="微软雅黑" panose="020B0503020204020204" charset="-122"/>
              </a:rPr>
              <a:t>说一声，</a:t>
            </a:r>
            <a:r>
              <a:rPr lang="en-US" altLang="zh-CN" sz="2000">
                <a:solidFill>
                  <a:schemeClr val="bg1"/>
                </a:solidFill>
                <a:latin typeface="Arial" panose="020B0604020202020204" pitchFamily="34" charset="0"/>
                <a:ea typeface="微软雅黑" panose="020B0503020204020204" charset="-122"/>
              </a:rPr>
              <a:t>super</a:t>
            </a:r>
            <a:r>
              <a:rPr lang="zh-CN" altLang="en-US" sz="2000">
                <a:solidFill>
                  <a:schemeClr val="bg1"/>
                </a:solidFill>
                <a:latin typeface="Arial" panose="020B0604020202020204" pitchFamily="34" charset="0"/>
                <a:ea typeface="微软雅黑" panose="020B0503020204020204" charset="-122"/>
              </a:rPr>
              <a:t>大哥就可以把</a:t>
            </a:r>
            <a:r>
              <a:rPr lang="en-US" altLang="zh-CN" sz="2000">
                <a:solidFill>
                  <a:schemeClr val="bg1"/>
                </a:solidFill>
                <a:latin typeface="Arial" panose="020B0604020202020204" pitchFamily="34" charset="0"/>
                <a:ea typeface="微软雅黑" panose="020B0503020204020204" charset="-122"/>
              </a:rPr>
              <a:t>MyMagicPet</a:t>
            </a:r>
            <a:r>
              <a:rPr lang="zh-CN" altLang="en-US" sz="2000">
                <a:solidFill>
                  <a:schemeClr val="bg1"/>
                </a:solidFill>
                <a:latin typeface="Arial" panose="020B0604020202020204" pitchFamily="34" charset="0"/>
                <a:ea typeface="微软雅黑" panose="020B0503020204020204" charset="-122"/>
              </a:rPr>
              <a:t>里面的</a:t>
            </a:r>
            <a:r>
              <a:rPr lang="en-US" altLang="zh-CN" sz="2000">
                <a:solidFill>
                  <a:schemeClr val="bg1"/>
                </a:solidFill>
                <a:latin typeface="Arial" panose="020B0604020202020204" pitchFamily="34" charset="0"/>
                <a:ea typeface="微软雅黑" panose="020B0503020204020204" charset="-122"/>
              </a:rPr>
              <a:t>name</a:t>
            </a:r>
            <a:r>
              <a:rPr lang="zh-CN" altLang="en-US" sz="2000">
                <a:solidFill>
                  <a:schemeClr val="bg1"/>
                </a:solidFill>
                <a:latin typeface="Arial" panose="020B0604020202020204" pitchFamily="34" charset="0"/>
                <a:ea typeface="微软雅黑" panose="020B0503020204020204" charset="-122"/>
              </a:rPr>
              <a:t>叫进来了，不愧是超级大哥，但注意，</a:t>
            </a:r>
            <a:r>
              <a:rPr lang="en-US" altLang="zh-CN" sz="2000">
                <a:solidFill>
                  <a:schemeClr val="bg1"/>
                </a:solidFill>
                <a:latin typeface="Arial" panose="020B0604020202020204" pitchFamily="34" charset="0"/>
                <a:ea typeface="微软雅黑" panose="020B0503020204020204" charset="-122"/>
              </a:rPr>
              <a:t>name</a:t>
            </a:r>
            <a:r>
              <a:rPr lang="zh-CN" altLang="en-US" sz="2000">
                <a:solidFill>
                  <a:schemeClr val="bg1"/>
                </a:solidFill>
                <a:latin typeface="Arial" panose="020B0604020202020204" pitchFamily="34" charset="0"/>
                <a:ea typeface="微软雅黑" panose="020B0503020204020204" charset="-122"/>
              </a:rPr>
              <a:t>是需要我们在类外面自定义的，所以我们要做什么？</a:t>
            </a:r>
            <a:endParaRPr lang="zh-CN" altLang="en-US" sz="2000">
              <a:solidFill>
                <a:schemeClr val="bg1"/>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6" grpId="0"/>
      <p:bldP spid="6" grpId="1"/>
      <p:bldP spid="5" grpId="0"/>
      <p:bldP spid="5" grpId="1"/>
      <p:bldP spid="12" grpId="0"/>
      <p:bldP spid="12" grpId="1"/>
      <p:bldP spid="11" grpId="0" animBg="1"/>
      <p:bldP spid="1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3" name="图片 12" descr="芝士"/>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8335" y="5302885"/>
            <a:ext cx="1407160" cy="1407160"/>
          </a:xfrm>
          <a:prstGeom prst="rect">
            <a:avLst/>
          </a:prstGeom>
        </p:spPr>
      </p:pic>
      <p:sp>
        <p:nvSpPr>
          <p:cNvPr id="20" name="云形 19"/>
          <p:cNvSpPr/>
          <p:nvPr/>
        </p:nvSpPr>
        <p:spPr>
          <a:xfrm>
            <a:off x="4948555" y="3554730"/>
            <a:ext cx="5607050" cy="1830705"/>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5882640" y="3947160"/>
            <a:ext cx="4064000" cy="8991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tx1"/>
                </a:solidFill>
                <a:latin typeface="Arial" panose="020B0604020202020204" pitchFamily="34" charset="0"/>
                <a:ea typeface="微软雅黑" panose="020B0503020204020204" charset="-122"/>
                <a:sym typeface="+mn-ea"/>
              </a:rPr>
              <a:t>当然，你也可以添加一些新属性，方法跟我们之前提到的类差不多</a:t>
            </a:r>
            <a:endParaRPr lang="zh-CN" altLang="en-US" sz="2000">
              <a:solidFill>
                <a:schemeClr val="tx1"/>
              </a:solidFill>
              <a:latin typeface="Arial" panose="020B0604020202020204" pitchFamily="34" charset="0"/>
              <a:ea typeface="微软雅黑" panose="020B0503020204020204" charset="-122"/>
            </a:endParaRPr>
          </a:p>
          <a:p>
            <a:pPr algn="l"/>
            <a:endParaRPr lang="zh-CN" altLang="en-US" sz="2000">
              <a:solidFill>
                <a:schemeClr val="tx1"/>
              </a:solidFill>
              <a:latin typeface="Arial" panose="020B0604020202020204" pitchFamily="34" charset="0"/>
              <a:ea typeface="微软雅黑" panose="020B0503020204020204" charset="-122"/>
            </a:endParaRPr>
          </a:p>
        </p:txBody>
      </p:sp>
      <p:pic>
        <p:nvPicPr>
          <p:cNvPr id="3" name="图片 2" descr="屏幕截图 2023-11-26 130643"/>
          <p:cNvPicPr>
            <a:picLocks noChangeAspect="1"/>
          </p:cNvPicPr>
          <p:nvPr/>
        </p:nvPicPr>
        <p:blipFill>
          <a:blip r:embed="rId5"/>
          <a:stretch>
            <a:fillRect/>
          </a:stretch>
        </p:blipFill>
        <p:spPr>
          <a:xfrm>
            <a:off x="1488440" y="1293495"/>
            <a:ext cx="5191125" cy="2305050"/>
          </a:xfrm>
          <a:prstGeom prst="rect">
            <a:avLst/>
          </a:prstGeom>
        </p:spPr>
      </p:pic>
      <p:sp>
        <p:nvSpPr>
          <p:cNvPr id="16" name="对角圆角矩形 15"/>
          <p:cNvSpPr/>
          <p:nvPr/>
        </p:nvSpPr>
        <p:spPr>
          <a:xfrm>
            <a:off x="7061200" y="1278255"/>
            <a:ext cx="3821430" cy="2080260"/>
          </a:xfrm>
          <a:prstGeom prst="round2Diag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243445" y="1292860"/>
            <a:ext cx="3160395" cy="180403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没错，还得跟我们的</a:t>
            </a:r>
            <a:r>
              <a:rPr lang="en-US" altLang="zh-CN" sz="2400">
                <a:latin typeface="Arial" panose="020B0604020202020204" pitchFamily="34" charset="0"/>
                <a:ea typeface="微软雅黑" panose="020B0503020204020204" charset="-122"/>
              </a:rPr>
              <a:t>self</a:t>
            </a:r>
            <a:r>
              <a:rPr lang="zh-CN" altLang="en-US" sz="2400">
                <a:latin typeface="Arial" panose="020B0604020202020204" pitchFamily="34" charset="0"/>
                <a:ea typeface="微软雅黑" panose="020B0503020204020204" charset="-122"/>
              </a:rPr>
              <a:t>快递员说一声，把</a:t>
            </a:r>
            <a:r>
              <a:rPr lang="en-US" altLang="zh-CN" sz="2400">
                <a:latin typeface="Arial" panose="020B0604020202020204" pitchFamily="34" charset="0"/>
                <a:ea typeface="微软雅黑" panose="020B0503020204020204" charset="-122"/>
              </a:rPr>
              <a:t>name</a:t>
            </a:r>
            <a:r>
              <a:rPr lang="zh-CN" altLang="en-US" sz="2400">
                <a:latin typeface="Arial" panose="020B0604020202020204" pitchFamily="34" charset="0"/>
                <a:ea typeface="微软雅黑" panose="020B0503020204020204" charset="-122"/>
              </a:rPr>
              <a:t>放进</a:t>
            </a:r>
            <a:r>
              <a:rPr lang="en-US" altLang="zh-CN" sz="2400">
                <a:latin typeface="Arial" panose="020B0604020202020204" pitchFamily="34" charset="0"/>
                <a:ea typeface="微软雅黑" panose="020B0503020204020204" charset="-122"/>
              </a:rPr>
              <a:t>self</a:t>
            </a:r>
            <a:r>
              <a:rPr lang="zh-CN" altLang="en-US"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的括号里，这样才能把类外面属性送进来</a:t>
            </a:r>
            <a:endParaRPr lang="zh-CN" altLang="en-US" sz="2400">
              <a:latin typeface="Arial" panose="020B0604020202020204" pitchFamily="34" charset="0"/>
              <a:ea typeface="微软雅黑" panose="020B0503020204020204" charset="-122"/>
            </a:endParaRPr>
          </a:p>
        </p:txBody>
      </p:sp>
      <p:pic>
        <p:nvPicPr>
          <p:cNvPr id="18" name="图片 17" descr="宇航员飞翔"/>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6385" y="3598545"/>
            <a:ext cx="1905000" cy="190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17" grpId="0"/>
      <p:bldP spid="17" grpId="1"/>
      <p:bldP spid="20" grpId="0" animBg="1"/>
      <p:bldP spid="20" grpId="1" animBg="1"/>
      <p:bldP spid="21" grpId="0"/>
      <p:bldP spid="2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57035" y="1259840"/>
            <a:ext cx="4662805" cy="102044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1-26 130643"/>
          <p:cNvPicPr>
            <a:picLocks noChangeAspect="1"/>
          </p:cNvPicPr>
          <p:nvPr/>
        </p:nvPicPr>
        <p:blipFill>
          <a:blip r:embed="rId3"/>
          <a:stretch>
            <a:fillRect/>
          </a:stretch>
        </p:blipFill>
        <p:spPr>
          <a:xfrm>
            <a:off x="1132205" y="1158875"/>
            <a:ext cx="5191125" cy="2305050"/>
          </a:xfrm>
          <a:prstGeom prst="rect">
            <a:avLst/>
          </a:prstGeom>
        </p:spPr>
      </p:pic>
      <p:pic>
        <p:nvPicPr>
          <p:cNvPr id="2" name="图片 1" descr="类的方法的添加"/>
          <p:cNvPicPr>
            <a:picLocks noChangeAspect="1"/>
          </p:cNvPicPr>
          <p:nvPr>
            <p:custDataLst>
              <p:tags r:id="rId4"/>
            </p:custDataLst>
          </p:nvPr>
        </p:nvPicPr>
        <p:blipFill>
          <a:blip r:embed="rId5"/>
          <a:stretch>
            <a:fillRect/>
          </a:stretch>
        </p:blipFill>
        <p:spPr>
          <a:xfrm>
            <a:off x="1256030" y="3692525"/>
            <a:ext cx="5067300" cy="1362075"/>
          </a:xfrm>
          <a:prstGeom prst="rect">
            <a:avLst/>
          </a:prstGeom>
        </p:spPr>
      </p:pic>
      <p:sp>
        <p:nvSpPr>
          <p:cNvPr id="9" name="文本框 8"/>
          <p:cNvSpPr txBox="1"/>
          <p:nvPr/>
        </p:nvSpPr>
        <p:spPr>
          <a:xfrm>
            <a:off x="6757035" y="1294765"/>
            <a:ext cx="4662805" cy="6470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除了把父类的属性叫进来，</a:t>
            </a:r>
            <a:r>
              <a:rPr lang="en-US" altLang="zh-CN" sz="2000">
                <a:latin typeface="Arial" panose="020B0604020202020204" pitchFamily="34" charset="0"/>
                <a:ea typeface="微软雅黑" panose="020B0503020204020204" charset="-122"/>
              </a:rPr>
              <a:t>super</a:t>
            </a:r>
            <a:r>
              <a:rPr lang="zh-CN" altLang="en-US" sz="2000">
                <a:latin typeface="Arial" panose="020B0604020202020204" pitchFamily="34" charset="0"/>
                <a:ea typeface="微软雅黑" panose="020B0503020204020204" charset="-122"/>
              </a:rPr>
              <a:t>大哥其实还有一个作用，有的同学可能已经想到了</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还是跟我们上节课的函数咒语有关</a:t>
            </a:r>
            <a:endParaRPr lang="zh-CN" altLang="en-US" sz="2000">
              <a:latin typeface="Arial" panose="020B0604020202020204" pitchFamily="34" charset="0"/>
              <a:ea typeface="微软雅黑" panose="020B0503020204020204" charset="-122"/>
            </a:endParaRPr>
          </a:p>
        </p:txBody>
      </p:sp>
      <p:sp>
        <p:nvSpPr>
          <p:cNvPr id="23" name="文本框 22"/>
          <p:cNvSpPr txBox="1"/>
          <p:nvPr/>
        </p:nvSpPr>
        <p:spPr>
          <a:xfrm>
            <a:off x="6623685" y="2498090"/>
            <a:ext cx="4479925" cy="119443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400">
                <a:latin typeface="Arial" panose="020B0604020202020204" pitchFamily="34" charset="0"/>
                <a:ea typeface="微软雅黑" panose="020B0503020204020204" charset="-122"/>
              </a:rPr>
              <a:t>feed_pet</a:t>
            </a:r>
            <a:r>
              <a:rPr lang="zh-CN" altLang="en-US" sz="2400">
                <a:latin typeface="Arial" panose="020B0604020202020204" pitchFamily="34" charset="0"/>
                <a:ea typeface="微软雅黑" panose="020B0503020204020204" charset="-122"/>
              </a:rPr>
              <a:t>是</a:t>
            </a:r>
            <a:r>
              <a:rPr lang="en-US" altLang="zh-CN" sz="2400">
                <a:latin typeface="Arial" panose="020B0604020202020204" pitchFamily="34" charset="0"/>
                <a:ea typeface="微软雅黑" panose="020B0503020204020204" charset="-122"/>
              </a:rPr>
              <a:t>MyMagicPet</a:t>
            </a:r>
            <a:r>
              <a:rPr lang="zh-CN" altLang="en-US" sz="2400">
                <a:latin typeface="Arial" panose="020B0604020202020204" pitchFamily="34" charset="0"/>
                <a:ea typeface="微软雅黑" panose="020B0503020204020204" charset="-122"/>
              </a:rPr>
              <a:t>里面的函数咒语，</a:t>
            </a:r>
            <a:endParaRPr lang="zh-CN" altLang="en-US" sz="2400">
              <a:latin typeface="Arial" panose="020B0604020202020204" pitchFamily="34" charset="0"/>
              <a:ea typeface="微软雅黑" panose="020B0503020204020204" charset="-122"/>
            </a:endParaRPr>
          </a:p>
          <a:p>
            <a:pPr algn="l"/>
            <a:r>
              <a:rPr lang="zh-CN" altLang="en-US" sz="2400">
                <a:latin typeface="Arial" panose="020B0604020202020204" pitchFamily="34" charset="0"/>
                <a:ea typeface="微软雅黑" panose="020B0503020204020204" charset="-122"/>
              </a:rPr>
              <a:t>但我们用了</a:t>
            </a:r>
            <a:r>
              <a:rPr lang="en-US" altLang="zh-CN" sz="2400">
                <a:latin typeface="Arial" panose="020B0604020202020204" pitchFamily="34" charset="0"/>
                <a:ea typeface="微软雅黑" panose="020B0503020204020204" charset="-122"/>
              </a:rPr>
              <a:t>super</a:t>
            </a:r>
            <a:r>
              <a:rPr lang="zh-CN" altLang="en-US" sz="2400">
                <a:latin typeface="Arial" panose="020B0604020202020204" pitchFamily="34" charset="0"/>
                <a:ea typeface="微软雅黑" panose="020B0503020204020204" charset="-122"/>
              </a:rPr>
              <a:t>大哥后，他的方法我们也可以随便用了，怎么用？</a:t>
            </a:r>
            <a:endParaRPr lang="zh-CN" altLang="en-US" sz="2400">
              <a:latin typeface="Arial" panose="020B0604020202020204" pitchFamily="34" charset="0"/>
              <a:ea typeface="微软雅黑" panose="020B0503020204020204" charset="-122"/>
            </a:endParaRPr>
          </a:p>
        </p:txBody>
      </p:sp>
      <p:pic>
        <p:nvPicPr>
          <p:cNvPr id="30" name="图片 29" descr="思考"/>
          <p:cNvPicPr>
            <a:picLocks noChangeAspect="1"/>
          </p:cNvPicPr>
          <p:nvPr/>
        </p:nvPicPr>
        <p:blipFill>
          <a:blip r:embed="rId6"/>
          <a:stretch>
            <a:fillRect/>
          </a:stretch>
        </p:blipFill>
        <p:spPr>
          <a:xfrm>
            <a:off x="6885940" y="4439920"/>
            <a:ext cx="905510" cy="905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9" grpId="0"/>
      <p:bldP spid="9" grpId="1"/>
      <p:bldP spid="23" grpId="0"/>
      <p:bldP spid="2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51600" y="1259840"/>
            <a:ext cx="5069205" cy="102044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1-26 130643"/>
          <p:cNvPicPr>
            <a:picLocks noChangeAspect="1"/>
          </p:cNvPicPr>
          <p:nvPr/>
        </p:nvPicPr>
        <p:blipFill>
          <a:blip r:embed="rId3"/>
          <a:stretch>
            <a:fillRect/>
          </a:stretch>
        </p:blipFill>
        <p:spPr>
          <a:xfrm>
            <a:off x="1132205" y="1158875"/>
            <a:ext cx="5191125" cy="2305050"/>
          </a:xfrm>
          <a:prstGeom prst="rect">
            <a:avLst/>
          </a:prstGeom>
        </p:spPr>
      </p:pic>
      <p:pic>
        <p:nvPicPr>
          <p:cNvPr id="2" name="图片 1" descr="类的方法的添加"/>
          <p:cNvPicPr>
            <a:picLocks noChangeAspect="1"/>
          </p:cNvPicPr>
          <p:nvPr>
            <p:custDataLst>
              <p:tags r:id="rId4"/>
            </p:custDataLst>
          </p:nvPr>
        </p:nvPicPr>
        <p:blipFill>
          <a:blip r:embed="rId5"/>
          <a:stretch>
            <a:fillRect/>
          </a:stretch>
        </p:blipFill>
        <p:spPr>
          <a:xfrm>
            <a:off x="1256030" y="3692525"/>
            <a:ext cx="5067300" cy="1362075"/>
          </a:xfrm>
          <a:prstGeom prst="rect">
            <a:avLst/>
          </a:prstGeom>
        </p:spPr>
      </p:pic>
      <p:sp>
        <p:nvSpPr>
          <p:cNvPr id="9" name="文本框 8"/>
          <p:cNvSpPr txBox="1"/>
          <p:nvPr/>
        </p:nvSpPr>
        <p:spPr>
          <a:xfrm>
            <a:off x="6452870" y="1294765"/>
            <a:ext cx="5250815" cy="6470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sym typeface="+mn-ea"/>
              </a:rPr>
              <a:t>跟普通类的方法的使用方法一模一样</a:t>
            </a:r>
            <a:endParaRPr lang="zh-CN" altLang="en-US" sz="2400">
              <a:latin typeface="Arial" panose="020B0604020202020204" pitchFamily="34" charset="0"/>
              <a:ea typeface="微软雅黑" panose="020B0503020204020204" charset="-122"/>
            </a:endParaRPr>
          </a:p>
          <a:p>
            <a:pPr algn="l"/>
            <a:r>
              <a:rPr lang="zh-CN" altLang="en-US" sz="2400">
                <a:latin typeface="Arial" panose="020B0604020202020204" pitchFamily="34" charset="0"/>
                <a:ea typeface="微软雅黑" panose="020B0503020204020204" charset="-122"/>
              </a:rPr>
              <a:t>有两种用</a:t>
            </a:r>
            <a:r>
              <a:rPr lang="zh-CN" altLang="en-US" sz="2400">
                <a:latin typeface="Arial" panose="020B0604020202020204" pitchFamily="34" charset="0"/>
                <a:ea typeface="微软雅黑" panose="020B0503020204020204" charset="-122"/>
              </a:rPr>
              <a:t>法</a:t>
            </a:r>
            <a:endParaRPr lang="zh-CN" altLang="en-US" sz="2400">
              <a:latin typeface="Arial" panose="020B0604020202020204" pitchFamily="34" charset="0"/>
              <a:ea typeface="微软雅黑" panose="020B0503020204020204" charset="-122"/>
            </a:endParaRPr>
          </a:p>
        </p:txBody>
      </p:sp>
      <p:sp>
        <p:nvSpPr>
          <p:cNvPr id="18" name="圆角矩形 17"/>
          <p:cNvSpPr/>
          <p:nvPr/>
        </p:nvSpPr>
        <p:spPr>
          <a:xfrm>
            <a:off x="6522720" y="3373120"/>
            <a:ext cx="4429760" cy="423545"/>
          </a:xfrm>
          <a:prstGeom prst="roundRect">
            <a:avLst/>
          </a:prstGeom>
          <a:solidFill>
            <a:schemeClr val="bg2"/>
          </a:solidFill>
          <a:ln>
            <a:gradFill>
              <a:gsLst>
                <a:gs pos="0">
                  <a:srgbClr val="E30000"/>
                </a:gs>
                <a:gs pos="100000">
                  <a:srgbClr val="760303"/>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594475" y="3373120"/>
            <a:ext cx="5252085" cy="41402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a:latin typeface="Arial" panose="020B0604020202020204" pitchFamily="34" charset="0"/>
                <a:ea typeface="微软雅黑" panose="020B0503020204020204" charset="-122"/>
                <a:sym typeface="+mn-ea"/>
              </a:rPr>
              <a:t>dragon = D</a:t>
            </a:r>
            <a:r>
              <a:rPr lang="en-US" altLang="zh-CN">
                <a:latin typeface="Arial" panose="020B0604020202020204" pitchFamily="34" charset="0"/>
                <a:ea typeface="微软雅黑" panose="020B0503020204020204" charset="-122"/>
                <a:sym typeface="+mn-ea"/>
              </a:rPr>
              <a:t>ragon(“</a:t>
            </a:r>
            <a:r>
              <a:rPr lang="zh-CN" altLang="en-US">
                <a:solidFill>
                  <a:srgbClr val="FF0000"/>
                </a:solidFill>
                <a:latin typeface="Arial" panose="020B0604020202020204" pitchFamily="34" charset="0"/>
                <a:ea typeface="微软雅黑" panose="020B0503020204020204" charset="-122"/>
                <a:sym typeface="+mn-ea"/>
              </a:rPr>
              <a:t>小火龙</a:t>
            </a:r>
            <a:r>
              <a:rPr lang="en-US" altLang="zh-CN">
                <a:latin typeface="Arial" panose="020B0604020202020204" pitchFamily="34" charset="0"/>
                <a:ea typeface="微软雅黑" panose="020B0503020204020204" charset="-122"/>
                <a:sym typeface="+mn-ea"/>
              </a:rPr>
              <a:t>”,18,”</a:t>
            </a:r>
            <a:r>
              <a:rPr lang="zh-CN" altLang="en-US">
                <a:solidFill>
                  <a:schemeClr val="accent2"/>
                </a:solidFill>
                <a:latin typeface="Arial" panose="020B0604020202020204" pitchFamily="34" charset="0"/>
                <a:ea typeface="微软雅黑" panose="020B0503020204020204" charset="-122"/>
                <a:sym typeface="+mn-ea"/>
              </a:rPr>
              <a:t>男</a:t>
            </a:r>
            <a:r>
              <a:rPr lang="en-US" altLang="zh-CN">
                <a:latin typeface="Arial" panose="020B0604020202020204" pitchFamily="34" charset="0"/>
                <a:ea typeface="微软雅黑" panose="020B0503020204020204" charset="-122"/>
                <a:sym typeface="+mn-ea"/>
              </a:rPr>
              <a:t>”,”</a:t>
            </a:r>
            <a:r>
              <a:rPr lang="zh-CN" altLang="en-US">
                <a:solidFill>
                  <a:srgbClr val="FF0000"/>
                </a:solidFill>
                <a:latin typeface="Arial" panose="020B0604020202020204" pitchFamily="34" charset="0"/>
                <a:ea typeface="微软雅黑" panose="020B0503020204020204" charset="-122"/>
                <a:sym typeface="+mn-ea"/>
              </a:rPr>
              <a:t>红色</a:t>
            </a:r>
            <a:r>
              <a:rPr lang="en-US" altLang="zh-CN">
                <a:latin typeface="Arial" panose="020B0604020202020204" pitchFamily="34" charset="0"/>
                <a:ea typeface="微软雅黑" panose="020B0503020204020204" charset="-122"/>
                <a:sym typeface="+mn-ea"/>
              </a:rPr>
              <a:t>”)</a:t>
            </a:r>
            <a:endParaRPr lang="en-US" altLang="zh-CN">
              <a:solidFill>
                <a:schemeClr val="tx1"/>
              </a:solidFill>
              <a:latin typeface="Arial" panose="020B0604020202020204" pitchFamily="34" charset="0"/>
              <a:ea typeface="微软雅黑" panose="020B0503020204020204" charset="-122"/>
              <a:sym typeface="+mn-ea"/>
            </a:endParaRPr>
          </a:p>
          <a:p>
            <a:pPr algn="l"/>
            <a:endParaRPr lang="zh-CN" altLang="en-US" sz="1800">
              <a:latin typeface="Arial" panose="020B0604020202020204" pitchFamily="34" charset="0"/>
              <a:ea typeface="微软雅黑" panose="020B0503020204020204" charset="-122"/>
            </a:endParaRPr>
          </a:p>
        </p:txBody>
      </p:sp>
      <p:sp>
        <p:nvSpPr>
          <p:cNvPr id="22" name="文本框 21"/>
          <p:cNvSpPr txBox="1"/>
          <p:nvPr/>
        </p:nvSpPr>
        <p:spPr>
          <a:xfrm>
            <a:off x="6888480" y="2856780"/>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我们先定义一个</a:t>
            </a:r>
            <a:r>
              <a:rPr lang="zh-CN" altLang="en-US" sz="2000">
                <a:latin typeface="Arial" panose="020B0604020202020204" pitchFamily="34" charset="0"/>
                <a:ea typeface="微软雅黑" panose="020B0503020204020204" charset="-122"/>
              </a:rPr>
              <a:t>实例化对象</a:t>
            </a:r>
            <a:endParaRPr lang="zh-CN" altLang="en-US" sz="2000">
              <a:latin typeface="Arial" panose="020B0604020202020204" pitchFamily="34" charset="0"/>
              <a:ea typeface="微软雅黑" panose="020B0503020204020204" charset="-122"/>
            </a:endParaRPr>
          </a:p>
        </p:txBody>
      </p:sp>
      <p:sp>
        <p:nvSpPr>
          <p:cNvPr id="24" name="剪去单角的矩形 23"/>
          <p:cNvSpPr/>
          <p:nvPr/>
        </p:nvSpPr>
        <p:spPr>
          <a:xfrm>
            <a:off x="6594475" y="3904615"/>
            <a:ext cx="2072640" cy="482600"/>
          </a:xfrm>
          <a:prstGeom prst="snip1Rect">
            <a:avLst/>
          </a:prstGeom>
          <a:solidFill>
            <a:schemeClr val="bg1"/>
          </a:solidFill>
          <a:ln>
            <a:gradFill>
              <a:gsLst>
                <a:gs pos="0">
                  <a:srgbClr val="E30000"/>
                </a:gs>
                <a:gs pos="100000">
                  <a:srgbClr val="760303"/>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6594475" y="3975650"/>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dragon.feed_pet()  </a:t>
            </a:r>
            <a:r>
              <a:rPr lang="zh-CN" altLang="en-US" sz="1800">
                <a:latin typeface="Arial" panose="020B0604020202020204" pitchFamily="34" charset="0"/>
                <a:ea typeface="微软雅黑" panose="020B0503020204020204" charset="-122"/>
              </a:rPr>
              <a:t>（实例化</a:t>
            </a:r>
            <a:r>
              <a:rPr lang="zh-CN" altLang="en-US" sz="1800">
                <a:latin typeface="Arial" panose="020B0604020202020204" pitchFamily="34" charset="0"/>
                <a:ea typeface="微软雅黑" panose="020B0503020204020204" charset="-122"/>
              </a:rPr>
              <a:t>对象）</a:t>
            </a:r>
            <a:endParaRPr lang="zh-CN" altLang="en-US" sz="1800">
              <a:latin typeface="Arial" panose="020B0604020202020204" pitchFamily="34" charset="0"/>
              <a:ea typeface="微软雅黑" panose="020B0503020204020204" charset="-122"/>
            </a:endParaRPr>
          </a:p>
        </p:txBody>
      </p:sp>
      <p:sp>
        <p:nvSpPr>
          <p:cNvPr id="27" name="文本框 26"/>
          <p:cNvSpPr txBox="1"/>
          <p:nvPr/>
        </p:nvSpPr>
        <p:spPr>
          <a:xfrm>
            <a:off x="6594475" y="4504690"/>
            <a:ext cx="248920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对象</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点</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函数名</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括号</a:t>
            </a:r>
            <a:endParaRPr lang="zh-CN" altLang="en-US" sz="1800">
              <a:latin typeface="Arial" panose="020B0604020202020204" pitchFamily="34" charset="0"/>
              <a:ea typeface="微软雅黑" panose="020B0503020204020204" charset="-122"/>
            </a:endParaRPr>
          </a:p>
        </p:txBody>
      </p:sp>
      <p:sp>
        <p:nvSpPr>
          <p:cNvPr id="29" name="文本框 28"/>
          <p:cNvSpPr txBox="1"/>
          <p:nvPr/>
        </p:nvSpPr>
        <p:spPr>
          <a:xfrm>
            <a:off x="6452870" y="2458000"/>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一</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在实例化对象里的应用</a:t>
            </a:r>
            <a:endParaRPr lang="zh-CN" altLang="en-US" sz="20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9" grpId="0"/>
      <p:bldP spid="9" grpId="1"/>
      <p:bldP spid="29" grpId="0"/>
      <p:bldP spid="29" grpId="1"/>
      <p:bldP spid="22" grpId="0"/>
      <p:bldP spid="22" grpId="1"/>
      <p:bldP spid="19" grpId="0"/>
      <p:bldP spid="19" grpId="1"/>
      <p:bldP spid="18" grpId="0" animBg="1"/>
      <p:bldP spid="18" grpId="1" animBg="1"/>
      <p:bldP spid="24" grpId="0" animBg="1"/>
      <p:bldP spid="24" grpId="1" animBg="1"/>
      <p:bldP spid="26" grpId="0"/>
      <p:bldP spid="26" grpId="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57035" y="1259840"/>
            <a:ext cx="4662805" cy="55181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类的</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继承</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1-26 130643"/>
          <p:cNvPicPr>
            <a:picLocks noChangeAspect="1"/>
          </p:cNvPicPr>
          <p:nvPr/>
        </p:nvPicPr>
        <p:blipFill>
          <a:blip r:embed="rId3"/>
          <a:stretch>
            <a:fillRect/>
          </a:stretch>
        </p:blipFill>
        <p:spPr>
          <a:xfrm>
            <a:off x="991870" y="1083310"/>
            <a:ext cx="5191125" cy="2305050"/>
          </a:xfrm>
          <a:prstGeom prst="rect">
            <a:avLst/>
          </a:prstGeom>
        </p:spPr>
      </p:pic>
      <p:sp>
        <p:nvSpPr>
          <p:cNvPr id="9" name="文本框 8"/>
          <p:cNvSpPr txBox="1"/>
          <p:nvPr/>
        </p:nvSpPr>
        <p:spPr>
          <a:xfrm>
            <a:off x="6757035" y="1294765"/>
            <a:ext cx="4662805" cy="6470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二</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在类的函数</a:t>
            </a:r>
            <a:r>
              <a:rPr lang="zh-CN" altLang="en-US" sz="2000">
                <a:latin typeface="Arial" panose="020B0604020202020204" pitchFamily="34" charset="0"/>
                <a:ea typeface="微软雅黑" panose="020B0503020204020204" charset="-122"/>
              </a:rPr>
              <a:t>里调用</a:t>
            </a:r>
            <a:endParaRPr lang="zh-CN" altLang="en-US" sz="2000">
              <a:latin typeface="Arial" panose="020B0604020202020204" pitchFamily="34" charset="0"/>
              <a:ea typeface="微软雅黑" panose="020B0503020204020204" charset="-122"/>
            </a:endParaRPr>
          </a:p>
        </p:txBody>
      </p:sp>
      <p:pic>
        <p:nvPicPr>
          <p:cNvPr id="4" name="图片 3" descr="类的方法的添加"/>
          <p:cNvPicPr>
            <a:picLocks noChangeAspect="1"/>
          </p:cNvPicPr>
          <p:nvPr>
            <p:custDataLst>
              <p:tags r:id="rId4"/>
            </p:custDataLst>
          </p:nvPr>
        </p:nvPicPr>
        <p:blipFill>
          <a:blip r:embed="rId5"/>
          <a:stretch>
            <a:fillRect/>
          </a:stretch>
        </p:blipFill>
        <p:spPr>
          <a:xfrm>
            <a:off x="991870" y="3622040"/>
            <a:ext cx="5067300" cy="1362075"/>
          </a:xfrm>
          <a:prstGeom prst="rect">
            <a:avLst/>
          </a:prstGeom>
        </p:spPr>
      </p:pic>
      <p:sp>
        <p:nvSpPr>
          <p:cNvPr id="5" name="文本框 4"/>
          <p:cNvSpPr txBox="1"/>
          <p:nvPr/>
        </p:nvSpPr>
        <p:spPr>
          <a:xfrm>
            <a:off x="6757035" y="1971040"/>
            <a:ext cx="4064000" cy="68580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在类的函数里边调用函数，有些眼光凌厉的同学可能就发现</a:t>
            </a:r>
            <a:r>
              <a:rPr lang="zh-CN" altLang="en-US" sz="1800">
                <a:latin typeface="Arial" panose="020B0604020202020204" pitchFamily="34" charset="0"/>
                <a:ea typeface="微软雅黑" panose="020B0503020204020204" charset="-122"/>
              </a:rPr>
              <a:t>了</a:t>
            </a:r>
            <a:endParaRPr lang="zh-CN" altLang="en-US" sz="1800">
              <a:latin typeface="Arial" panose="020B0604020202020204" pitchFamily="34" charset="0"/>
              <a:ea typeface="微软雅黑" panose="020B0503020204020204" charset="-122"/>
            </a:endParaRPr>
          </a:p>
        </p:txBody>
      </p:sp>
      <p:sp>
        <p:nvSpPr>
          <p:cNvPr id="6" name="折角形 5"/>
          <p:cNvSpPr/>
          <p:nvPr/>
        </p:nvSpPr>
        <p:spPr>
          <a:xfrm>
            <a:off x="7295515" y="2816225"/>
            <a:ext cx="2701925" cy="619760"/>
          </a:xfrm>
          <a:prstGeom prst="foldedCorne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294880" y="2905760"/>
            <a:ext cx="2632710" cy="59880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400">
                <a:solidFill>
                  <a:srgbClr val="FF0000"/>
                </a:solidFill>
                <a:latin typeface="Arial" panose="020B0604020202020204" pitchFamily="34" charset="0"/>
                <a:ea typeface="微软雅黑" panose="020B0503020204020204" charset="-122"/>
              </a:rPr>
              <a:t>self</a:t>
            </a:r>
            <a:r>
              <a:rPr lang="en-US" altLang="zh-CN" sz="2400">
                <a:latin typeface="Arial" panose="020B0604020202020204" pitchFamily="34" charset="0"/>
                <a:ea typeface="微软雅黑" panose="020B0503020204020204" charset="-122"/>
              </a:rPr>
              <a:t>.upgrade_pet()</a:t>
            </a:r>
            <a:endParaRPr lang="en-US" altLang="zh-CN" sz="2400">
              <a:latin typeface="Arial" panose="020B0604020202020204" pitchFamily="34" charset="0"/>
              <a:ea typeface="微软雅黑" panose="020B0503020204020204" charset="-122"/>
            </a:endParaRPr>
          </a:p>
        </p:txBody>
      </p:sp>
      <p:sp>
        <p:nvSpPr>
          <p:cNvPr id="10" name="文本框 9"/>
          <p:cNvSpPr txBox="1"/>
          <p:nvPr/>
        </p:nvSpPr>
        <p:spPr>
          <a:xfrm>
            <a:off x="6492240" y="3549565"/>
            <a:ext cx="4064000" cy="82994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没错就是这个可用来给宠物升级的函数</a:t>
            </a:r>
            <a:endParaRPr lang="zh-CN" altLang="en-US" sz="2400">
              <a:latin typeface="Arial" panose="020B0604020202020204" pitchFamily="34" charset="0"/>
              <a:ea typeface="微软雅黑" panose="020B0503020204020204" charset="-122"/>
            </a:endParaRPr>
          </a:p>
        </p:txBody>
      </p:sp>
      <p:sp>
        <p:nvSpPr>
          <p:cNvPr id="11" name="文本框 10"/>
          <p:cNvSpPr txBox="1"/>
          <p:nvPr/>
        </p:nvSpPr>
        <p:spPr>
          <a:xfrm>
            <a:off x="6492240" y="4423960"/>
            <a:ext cx="4064000" cy="70675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这也算是</a:t>
            </a:r>
            <a:r>
              <a:rPr lang="en-US" altLang="zh-CN" sz="2000">
                <a:latin typeface="Arial" panose="020B0604020202020204" pitchFamily="34" charset="0"/>
                <a:ea typeface="微软雅黑" panose="020B0503020204020204" charset="-122"/>
              </a:rPr>
              <a:t>self</a:t>
            </a:r>
            <a:r>
              <a:rPr lang="zh-CN" altLang="en-US" sz="2000">
                <a:latin typeface="Arial" panose="020B0604020202020204" pitchFamily="34" charset="0"/>
                <a:ea typeface="微软雅黑" panose="020B0503020204020204" charset="-122"/>
              </a:rPr>
              <a:t>的第三个作用：</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              </a:t>
            </a:r>
            <a:r>
              <a:rPr lang="zh-CN" altLang="en-US" sz="2000" b="1">
                <a:latin typeface="Arial" panose="020B0604020202020204" pitchFamily="34" charset="0"/>
                <a:ea typeface="微软雅黑" panose="020B0503020204020204" charset="-122"/>
              </a:rPr>
              <a:t>运送函数</a:t>
            </a:r>
            <a:endParaRPr lang="zh-CN" altLang="en-US" sz="2000" b="1">
              <a:latin typeface="Arial" panose="020B0604020202020204" pitchFamily="34" charset="0"/>
              <a:ea typeface="微软雅黑" panose="020B0503020204020204" charset="-122"/>
            </a:endParaRPr>
          </a:p>
        </p:txBody>
      </p:sp>
      <p:sp>
        <p:nvSpPr>
          <p:cNvPr id="12" name="文本框 11"/>
          <p:cNvSpPr txBox="1"/>
          <p:nvPr/>
        </p:nvSpPr>
        <p:spPr>
          <a:xfrm>
            <a:off x="3576320" y="5470525"/>
            <a:ext cx="5495925" cy="94361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b="1">
                <a:solidFill>
                  <a:schemeClr val="bg2">
                    <a:lumMod val="50000"/>
                  </a:schemeClr>
                </a:solidFill>
                <a:latin typeface="Arial" panose="020B0604020202020204" pitchFamily="34" charset="0"/>
                <a:ea typeface="微软雅黑" panose="020B0503020204020204" charset="-122"/>
              </a:rPr>
              <a:t>是否好奇这个给宠物生给升级的函数咒语是怎么写的，那就让我们带着疑问进行下一个模块的学习吧！！</a:t>
            </a:r>
            <a:endParaRPr lang="zh-CN" altLang="en-US" sz="2400" b="1">
              <a:solidFill>
                <a:schemeClr val="bg2">
                  <a:lumMod val="50000"/>
                </a:schemeClr>
              </a:solidFill>
              <a:latin typeface="Arial" panose="020B0604020202020204" pitchFamily="34" charset="0"/>
              <a:ea typeface="微软雅黑" panose="020B0503020204020204" charset="-122"/>
            </a:endParaRPr>
          </a:p>
        </p:txBody>
      </p:sp>
      <p:pic>
        <p:nvPicPr>
          <p:cNvPr id="14" name="图片 13" descr="宇航员飞翔"/>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865" y="5217795"/>
            <a:ext cx="1296035" cy="1336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9" grpId="0"/>
      <p:bldP spid="9" grpId="1"/>
      <p:bldP spid="5" grpId="0"/>
      <p:bldP spid="5" grpId="1"/>
      <p:bldP spid="7" grpId="0"/>
      <p:bldP spid="7" grpId="1"/>
      <p:bldP spid="10" grpId="0"/>
      <p:bldP spid="10" grpId="1"/>
      <p:bldP spid="11" grpId="0"/>
      <p:bldP spid="11" grpId="1"/>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sp>
        <p:nvSpPr>
          <p:cNvPr id="25" name="文本框 24"/>
          <p:cNvSpPr txBox="1"/>
          <p:nvPr/>
        </p:nvSpPr>
        <p:spPr>
          <a:xfrm>
            <a:off x="1568807" y="498542"/>
            <a:ext cx="8156217"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引言</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独角兽"/>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220" y="351790"/>
            <a:ext cx="717550" cy="717550"/>
          </a:xfrm>
          <a:prstGeom prst="rect">
            <a:avLst/>
          </a:prstGeom>
        </p:spPr>
      </p:pic>
      <p:pic>
        <p:nvPicPr>
          <p:cNvPr id="8" name="图片 7" descr="哗啦啦代金券"/>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7285" y="4953000"/>
            <a:ext cx="1905000" cy="1905000"/>
          </a:xfrm>
          <a:prstGeom prst="rect">
            <a:avLst/>
          </a:prstGeom>
        </p:spPr>
      </p:pic>
      <p:sp>
        <p:nvSpPr>
          <p:cNvPr id="13" name="文本框 12"/>
          <p:cNvSpPr txBox="1"/>
          <p:nvPr/>
        </p:nvSpPr>
        <p:spPr>
          <a:xfrm>
            <a:off x="680085" y="1760220"/>
            <a:ext cx="3851910" cy="2367915"/>
          </a:xfrm>
          <a:prstGeom prst="rect">
            <a:avLst/>
          </a:prstGeom>
        </p:spPr>
        <p:txBody>
          <a:bodyPr>
            <a:noAutofit/>
            <a:extLst>
              <a:ext uri="{4A0BC546-FE56-4ADE-93B0-CB8AF2F6F144}">
                <wpsdc:textFrameExt xmlns:wpsdc="http://www.wps.cn/officeDocument/2022/drawingmlCustomData" type="text"/>
              </a:ext>
            </a:extLst>
          </a:bodyPr>
          <a:p>
            <a:pPr indent="457200"/>
            <a:r>
              <a:rPr lang="zh-CN" altLang="en-US" sz="2400">
                <a:solidFill>
                  <a:schemeClr val="tx1"/>
                </a:solidFill>
                <a:latin typeface="华文宋体" panose="02010600040101010101" charset="-122"/>
                <a:ea typeface="华文宋体" panose="02010600040101010101" charset="-122"/>
                <a:cs typeface="华文宋体" panose="02010600040101010101" charset="-122"/>
              </a:rPr>
              <a:t>现在请发挥你的想象力，把自己想象成一位宠物店的小魔法师，现在你的工作是创造一些讨客人喜欢的魔幻宠物，可以是 传说中美丽的独角兽，那一定会让没见过独角兽的客人大吃一惊</a:t>
            </a:r>
            <a:endParaRPr lang="zh-CN" altLang="en-US" sz="2400">
              <a:solidFill>
                <a:schemeClr val="tx1"/>
              </a:solidFill>
              <a:latin typeface="华文宋体" panose="02010600040101010101" charset="-122"/>
              <a:ea typeface="华文宋体" panose="02010600040101010101" charset="-122"/>
              <a:cs typeface="华文宋体" panose="02010600040101010101" charset="-122"/>
            </a:endParaRPr>
          </a:p>
        </p:txBody>
      </p:sp>
      <p:pic>
        <p:nvPicPr>
          <p:cNvPr id="101" name="图片 100"/>
          <p:cNvPicPr/>
          <p:nvPr>
            <p:custDataLst>
              <p:tags r:id="rId6"/>
            </p:custDataLst>
          </p:nvPr>
        </p:nvPicPr>
        <p:blipFill>
          <a:blip r:embed="rId7"/>
          <a:stretch>
            <a:fillRect/>
          </a:stretch>
        </p:blipFill>
        <p:spPr>
          <a:xfrm>
            <a:off x="4839335" y="1294765"/>
            <a:ext cx="6426835" cy="2977515"/>
          </a:xfrm>
          <a:prstGeom prst="rect">
            <a:avLst/>
          </a:prstGeom>
          <a:noFill/>
          <a:ln w="9525">
            <a:noFill/>
          </a:ln>
        </p:spPr>
      </p:pic>
      <p:sp>
        <p:nvSpPr>
          <p:cNvPr id="20" name="对角圆角矩形 19"/>
          <p:cNvSpPr/>
          <p:nvPr/>
        </p:nvSpPr>
        <p:spPr>
          <a:xfrm>
            <a:off x="4312285" y="4485005"/>
            <a:ext cx="4447540" cy="2131695"/>
          </a:xfrm>
          <a:prstGeom prst="round2DiagRect">
            <a:avLst/>
          </a:prstGeom>
          <a:gradFill>
            <a:gsLst>
              <a:gs pos="0">
                <a:srgbClr val="012D86"/>
              </a:gs>
              <a:gs pos="100000">
                <a:srgbClr val="0E2557"/>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4531995" y="4655820"/>
            <a:ext cx="4064000" cy="19659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solidFill>
                  <a:schemeClr val="bg1"/>
                </a:solidFill>
                <a:latin typeface="华文宋体" panose="02010600040101010101" charset="-122"/>
                <a:ea typeface="华文宋体" panose="02010600040101010101" charset="-122"/>
              </a:rPr>
              <a:t>当然也可以是炫酷的恶龙，但在此之前，我们需要去学习一些有关的创建魔幻宠物的咒语（代码）</a:t>
            </a:r>
            <a:endParaRPr lang="zh-CN" altLang="en-US" sz="2400">
              <a:solidFill>
                <a:schemeClr val="bg1"/>
              </a:solidFill>
              <a:latin typeface="华文宋体" panose="02010600040101010101" charset="-122"/>
              <a:ea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13" grpId="0"/>
      <p:bldP spid="13" grpId="1"/>
      <p:bldP spid="20" grpId="0" bldLvl="0" animBg="1"/>
      <p:bldP spid="2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74" y="47625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635" y="908685"/>
            <a:ext cx="4883785" cy="503110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811394" y="2029180"/>
            <a:ext cx="883795"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02</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593820" y="2079190"/>
            <a:ext cx="2224286" cy="1198880"/>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rPr>
              <a:t>操作魔</a:t>
            </a: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rPr>
              <a:t>幻宠物</a:t>
            </a:r>
            <a:endPar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114"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8100695"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简单操作功能的实现（给宠物喂食</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6" name="图片 5" descr="屏幕截图 2023-11-26 151944"/>
          <p:cNvPicPr>
            <a:picLocks noChangeAspect="1"/>
          </p:cNvPicPr>
          <p:nvPr/>
        </p:nvPicPr>
        <p:blipFill>
          <a:blip r:embed="rId3"/>
          <a:stretch>
            <a:fillRect/>
          </a:stretch>
        </p:blipFill>
        <p:spPr>
          <a:xfrm>
            <a:off x="488950" y="1199515"/>
            <a:ext cx="6143625" cy="5010150"/>
          </a:xfrm>
          <a:prstGeom prst="rect">
            <a:avLst/>
          </a:prstGeom>
        </p:spPr>
      </p:pic>
      <p:sp>
        <p:nvSpPr>
          <p:cNvPr id="11" name="折角形 10"/>
          <p:cNvSpPr/>
          <p:nvPr/>
        </p:nvSpPr>
        <p:spPr>
          <a:xfrm>
            <a:off x="6229985" y="2925445"/>
            <a:ext cx="5036185" cy="2134235"/>
          </a:xfrm>
          <a:prstGeom prst="foldedCorner">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430645" y="2925445"/>
            <a:ext cx="4932045" cy="328422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我们先来讲一下这个喂食函数，刚才我们其实已经是见过它的一角了，我们再详细讲一下，这里我们调用</a:t>
            </a:r>
            <a:r>
              <a:rPr lang="en-US" altLang="zh-CN" sz="2400">
                <a:latin typeface="Arial" panose="020B0604020202020204" pitchFamily="34" charset="0"/>
                <a:ea typeface="微软雅黑" panose="020B0503020204020204" charset="-122"/>
              </a:rPr>
              <a:t>self.physicalCondition</a:t>
            </a:r>
            <a:r>
              <a:rPr lang="zh-CN" altLang="en-US" sz="2400">
                <a:latin typeface="Arial" panose="020B0604020202020204" pitchFamily="34" charset="0"/>
                <a:ea typeface="微软雅黑" panose="020B0503020204020204" charset="-122"/>
              </a:rPr>
              <a:t>变量来表示宠物的身体状态</a:t>
            </a:r>
            <a:endParaRPr lang="en-US" altLang="zh-CN" sz="2400">
              <a:latin typeface="Arial" panose="020B0604020202020204" pitchFamily="34" charset="0"/>
              <a:ea typeface="微软雅黑" panose="020B0503020204020204" charset="-122"/>
            </a:endParaRPr>
          </a:p>
        </p:txBody>
      </p:sp>
      <p:pic>
        <p:nvPicPr>
          <p:cNvPr id="2" name="图片 1" descr="steak-outlin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0570" y="498475"/>
            <a:ext cx="3901440" cy="29260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8100695"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简单操作功能的实现（给宠物喂食</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8" name="图片 7" descr="类的方法的添加"/>
          <p:cNvPicPr>
            <a:picLocks noChangeAspect="1"/>
          </p:cNvPicPr>
          <p:nvPr>
            <p:custDataLst>
              <p:tags r:id="rId3"/>
            </p:custDataLst>
          </p:nvPr>
        </p:nvPicPr>
        <p:blipFill>
          <a:blip r:embed="rId4"/>
          <a:stretch>
            <a:fillRect/>
          </a:stretch>
        </p:blipFill>
        <p:spPr>
          <a:xfrm>
            <a:off x="5252720" y="1083310"/>
            <a:ext cx="5067300" cy="1362075"/>
          </a:xfrm>
          <a:prstGeom prst="rect">
            <a:avLst/>
          </a:prstGeom>
        </p:spPr>
      </p:pic>
      <p:sp>
        <p:nvSpPr>
          <p:cNvPr id="13" name="圆角矩形 12"/>
          <p:cNvSpPr/>
          <p:nvPr/>
        </p:nvSpPr>
        <p:spPr>
          <a:xfrm>
            <a:off x="5374005" y="2644140"/>
            <a:ext cx="6055995" cy="2468245"/>
          </a:xfrm>
          <a:prstGeom prst="roundRect">
            <a:avLst/>
          </a:prstGeom>
          <a:solidFill>
            <a:schemeClr val="bg1"/>
          </a:solid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614670" y="2828925"/>
            <a:ext cx="5815330" cy="9334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一</a:t>
            </a:r>
            <a:r>
              <a:rPr lang="en-US" altLang="zh-CN"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我们先看一下</a:t>
            </a:r>
            <a:r>
              <a:rPr lang="en-US" altLang="zh-CN" sz="2400">
                <a:latin typeface="Arial" panose="020B0604020202020204" pitchFamily="34" charset="0"/>
                <a:ea typeface="微软雅黑" panose="020B0503020204020204" charset="-122"/>
              </a:rPr>
              <a:t> if</a:t>
            </a:r>
            <a:r>
              <a:rPr lang="zh-CN" altLang="en-US" sz="2400">
                <a:latin typeface="Arial" panose="020B0604020202020204" pitchFamily="34" charset="0"/>
                <a:ea typeface="微软雅黑" panose="020B0503020204020204" charset="-122"/>
              </a:rPr>
              <a:t>，就是如果这个身体状态为健康的，那就用</a:t>
            </a:r>
            <a:r>
              <a:rPr lang="en-US" altLang="zh-CN" sz="2400">
                <a:latin typeface="Arial" panose="020B0604020202020204" pitchFamily="34" charset="0"/>
                <a:ea typeface="微软雅黑" panose="020B0503020204020204" charset="-122"/>
              </a:rPr>
              <a:t>print</a:t>
            </a:r>
            <a:r>
              <a:rPr lang="zh-CN" altLang="en-US" sz="2400">
                <a:latin typeface="Arial" panose="020B0604020202020204" pitchFamily="34" charset="0"/>
                <a:ea typeface="微软雅黑" panose="020B0503020204020204" charset="-122"/>
              </a:rPr>
              <a:t>输出喂食成功，然后宠物吃饱了，身体状态就变成了</a:t>
            </a:r>
            <a:r>
              <a:rPr lang="en-US" altLang="zh-CN"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饱食的</a:t>
            </a:r>
            <a:r>
              <a:rPr lang="en-US" altLang="zh-CN" sz="2400">
                <a:latin typeface="Arial" panose="020B0604020202020204" pitchFamily="34" charset="0"/>
                <a:ea typeface="微软雅黑" panose="020B0503020204020204" charset="-122"/>
              </a:rPr>
              <a:t>” </a:t>
            </a:r>
            <a:r>
              <a:rPr lang="zh-CN" altLang="en-US" sz="2400">
                <a:latin typeface="Arial" panose="020B0604020202020204" pitchFamily="34" charset="0"/>
                <a:ea typeface="微软雅黑" panose="020B0503020204020204" charset="-122"/>
              </a:rPr>
              <a:t>，然后获得一点经验</a:t>
            </a:r>
            <a:r>
              <a:rPr lang="en-US" altLang="zh-CN"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在了解了这其中一个</a:t>
            </a:r>
            <a:r>
              <a:rPr lang="en-US" altLang="zh-CN" sz="2400">
                <a:latin typeface="Arial" panose="020B0604020202020204" pitchFamily="34" charset="0"/>
                <a:ea typeface="微软雅黑" panose="020B0503020204020204" charset="-122"/>
              </a:rPr>
              <a:t>if</a:t>
            </a:r>
            <a:r>
              <a:rPr lang="zh-CN" altLang="en-US" sz="2400">
                <a:latin typeface="Arial" panose="020B0604020202020204" pitchFamily="34" charset="0"/>
                <a:ea typeface="微软雅黑" panose="020B0503020204020204" charset="-122"/>
              </a:rPr>
              <a:t>分支后，我们接着来看看这串代码整个</a:t>
            </a:r>
            <a:r>
              <a:rPr lang="zh-CN" altLang="en-US" sz="2400">
                <a:latin typeface="Arial" panose="020B0604020202020204" pitchFamily="34" charset="0"/>
                <a:ea typeface="微软雅黑" panose="020B0503020204020204" charset="-122"/>
              </a:rPr>
              <a:t>的流程</a:t>
            </a:r>
            <a:endParaRPr lang="zh-CN" altLang="en-US" sz="2400">
              <a:latin typeface="Arial" panose="020B0604020202020204" pitchFamily="34" charset="0"/>
              <a:ea typeface="微软雅黑" panose="020B0503020204020204" charset="-122"/>
            </a:endParaRPr>
          </a:p>
        </p:txBody>
      </p:sp>
      <p:pic>
        <p:nvPicPr>
          <p:cNvPr id="2" name="图片 1" descr="携带宠物"/>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755" y="1426845"/>
            <a:ext cx="1402080" cy="1402080"/>
          </a:xfrm>
          <a:prstGeom prst="rect">
            <a:avLst/>
          </a:prstGeom>
        </p:spPr>
      </p:pic>
      <p:sp>
        <p:nvSpPr>
          <p:cNvPr id="3" name="文本框 2"/>
          <p:cNvSpPr txBox="1"/>
          <p:nvPr/>
        </p:nvSpPr>
        <p:spPr>
          <a:xfrm>
            <a:off x="2049145" y="1661160"/>
            <a:ext cx="2724150" cy="98234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我现在是健康的！</a:t>
            </a:r>
            <a:endParaRPr lang="zh-CN" altLang="en-US" sz="2400">
              <a:latin typeface="Arial" panose="020B0604020202020204" pitchFamily="34" charset="0"/>
              <a:ea typeface="微软雅黑" panose="020B0503020204020204" charset="-122"/>
            </a:endParaRPr>
          </a:p>
        </p:txBody>
      </p:sp>
      <p:sp>
        <p:nvSpPr>
          <p:cNvPr id="4" name="下箭头 3"/>
          <p:cNvSpPr/>
          <p:nvPr/>
        </p:nvSpPr>
        <p:spPr>
          <a:xfrm>
            <a:off x="925830" y="2828925"/>
            <a:ext cx="709930" cy="1118870"/>
          </a:xfrm>
          <a:prstGeom prst="down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宠物骨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1835" y="2684780"/>
            <a:ext cx="1263015" cy="1263015"/>
          </a:xfrm>
          <a:prstGeom prst="rect">
            <a:avLst/>
          </a:prstGeom>
        </p:spPr>
      </p:pic>
      <p:sp>
        <p:nvSpPr>
          <p:cNvPr id="7" name="文本框 6"/>
          <p:cNvSpPr txBox="1"/>
          <p:nvPr/>
        </p:nvSpPr>
        <p:spPr>
          <a:xfrm>
            <a:off x="3244850" y="3105150"/>
            <a:ext cx="1312545" cy="8001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（喂食）</a:t>
            </a:r>
            <a:endParaRPr lang="zh-CN" altLang="en-US" sz="2400">
              <a:latin typeface="Arial" panose="020B0604020202020204" pitchFamily="34" charset="0"/>
              <a:ea typeface="微软雅黑" panose="020B0503020204020204" charset="-122"/>
            </a:endParaRPr>
          </a:p>
        </p:txBody>
      </p:sp>
      <p:pic>
        <p:nvPicPr>
          <p:cNvPr id="9" name="图片 8" descr="safetenso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4820" y="4191635"/>
            <a:ext cx="1517015" cy="1404620"/>
          </a:xfrm>
          <a:prstGeom prst="rect">
            <a:avLst/>
          </a:prstGeom>
        </p:spPr>
      </p:pic>
      <p:sp>
        <p:nvSpPr>
          <p:cNvPr id="12" name="文本框 11"/>
          <p:cNvSpPr txBox="1"/>
          <p:nvPr/>
        </p:nvSpPr>
        <p:spPr>
          <a:xfrm>
            <a:off x="2518410" y="4366895"/>
            <a:ext cx="1899920" cy="130048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嗝</a:t>
            </a:r>
            <a:r>
              <a:rPr lang="en-US" altLang="zh-CN" sz="2400">
                <a:latin typeface="Arial" panose="020B0604020202020204" pitchFamily="34" charset="0"/>
                <a:ea typeface="微软雅黑" panose="020B0503020204020204" charset="-122"/>
              </a:rPr>
              <a:t>~~</a:t>
            </a:r>
            <a:endParaRPr lang="en-US" altLang="zh-CN" sz="2400">
              <a:latin typeface="Arial" panose="020B0604020202020204" pitchFamily="34" charset="0"/>
              <a:ea typeface="微软雅黑" panose="020B0503020204020204" charset="-122"/>
            </a:endParaRPr>
          </a:p>
          <a:p>
            <a:pPr algn="l"/>
            <a:r>
              <a:rPr lang="zh-CN" altLang="en-US" sz="2400">
                <a:latin typeface="Arial" panose="020B0604020202020204" pitchFamily="34" charset="0"/>
                <a:ea typeface="微软雅黑" panose="020B0503020204020204" charset="-122"/>
              </a:rPr>
              <a:t>我现在是饱食的！</a:t>
            </a:r>
            <a:endParaRPr lang="zh-CN" altLang="en-US" sz="24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16" grpId="0"/>
      <p:bldP spid="1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8100695"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给宠物喂食</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完整</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的流程）</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下箭头标注 3"/>
          <p:cNvSpPr/>
          <p:nvPr/>
        </p:nvSpPr>
        <p:spPr>
          <a:xfrm>
            <a:off x="8431530" y="1167130"/>
            <a:ext cx="1157605" cy="81470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8432165" y="1278255"/>
            <a:ext cx="1237615" cy="48577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solidFill>
                  <a:srgbClr val="FFFF00"/>
                </a:solidFill>
                <a:latin typeface="华文新魏" panose="02010800040101010101" charset="-122"/>
                <a:ea typeface="华文新魏" panose="02010800040101010101" charset="-122"/>
              </a:rPr>
              <a:t>条件判断</a:t>
            </a:r>
            <a:endParaRPr lang="zh-CN" altLang="en-US" sz="1800">
              <a:solidFill>
                <a:srgbClr val="FFFF00"/>
              </a:solidFill>
              <a:latin typeface="华文新魏" panose="02010800040101010101" charset="-122"/>
              <a:ea typeface="华文新魏" panose="02010800040101010101" charset="-122"/>
            </a:endParaRPr>
          </a:p>
        </p:txBody>
      </p:sp>
      <p:sp>
        <p:nvSpPr>
          <p:cNvPr id="7" name="文本框 6"/>
          <p:cNvSpPr txBox="1"/>
          <p:nvPr/>
        </p:nvSpPr>
        <p:spPr>
          <a:xfrm>
            <a:off x="6704965" y="1278255"/>
            <a:ext cx="98552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gradFill>
                  <a:gsLst>
                    <a:gs pos="0">
                      <a:srgbClr val="012D86"/>
                    </a:gs>
                    <a:gs pos="100000">
                      <a:srgbClr val="0E2557"/>
                    </a:gs>
                  </a:gsLst>
                  <a:lin scaled="0"/>
                </a:gradFill>
                <a:latin typeface="Arial" panose="020B0604020202020204" pitchFamily="34" charset="0"/>
                <a:ea typeface="微软雅黑" panose="020B0503020204020204" charset="-122"/>
              </a:rPr>
              <a:t>流程</a:t>
            </a:r>
            <a:r>
              <a:rPr lang="zh-CN" altLang="en-US" sz="2000">
                <a:solidFill>
                  <a:schemeClr val="bg2">
                    <a:lumMod val="50000"/>
                  </a:schemeClr>
                </a:solidFill>
                <a:latin typeface="Arial" panose="020B0604020202020204" pitchFamily="34" charset="0"/>
                <a:ea typeface="微软雅黑" panose="020B0503020204020204" charset="-122"/>
              </a:rPr>
              <a:t>：</a:t>
            </a:r>
            <a:endParaRPr lang="zh-CN" altLang="en-US" sz="2000">
              <a:solidFill>
                <a:schemeClr val="bg2">
                  <a:lumMod val="50000"/>
                </a:schemeClr>
              </a:solidFill>
              <a:latin typeface="Arial" panose="020B0604020202020204" pitchFamily="34" charset="0"/>
              <a:ea typeface="微软雅黑" panose="020B0503020204020204" charset="-122"/>
            </a:endParaRPr>
          </a:p>
        </p:txBody>
      </p:sp>
      <p:sp>
        <p:nvSpPr>
          <p:cNvPr id="9" name="下箭头标注 8"/>
          <p:cNvSpPr/>
          <p:nvPr/>
        </p:nvSpPr>
        <p:spPr>
          <a:xfrm>
            <a:off x="6837680" y="2245360"/>
            <a:ext cx="1147445" cy="7924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下箭头标注 11"/>
          <p:cNvSpPr/>
          <p:nvPr>
            <p:custDataLst>
              <p:tags r:id="rId3"/>
            </p:custDataLst>
          </p:nvPr>
        </p:nvSpPr>
        <p:spPr>
          <a:xfrm>
            <a:off x="8425180" y="2245360"/>
            <a:ext cx="1147445" cy="7924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下箭头标注 13"/>
          <p:cNvSpPr/>
          <p:nvPr>
            <p:custDataLst>
              <p:tags r:id="rId4"/>
            </p:custDataLst>
          </p:nvPr>
        </p:nvSpPr>
        <p:spPr>
          <a:xfrm>
            <a:off x="9933940" y="2245360"/>
            <a:ext cx="1147445" cy="7924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6837680" y="2341245"/>
            <a:ext cx="424370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000">
                <a:solidFill>
                  <a:srgbClr val="FFFF00"/>
                </a:solidFill>
                <a:latin typeface="Arial" panose="020B0604020202020204" pitchFamily="34" charset="0"/>
                <a:ea typeface="微软雅黑" panose="020B0503020204020204" charset="-122"/>
              </a:rPr>
              <a:t>  </a:t>
            </a:r>
            <a:r>
              <a:rPr lang="zh-CN" altLang="en-US" sz="2000">
                <a:solidFill>
                  <a:srgbClr val="FFFF00"/>
                </a:solidFill>
                <a:latin typeface="Arial" panose="020B0604020202020204" pitchFamily="34" charset="0"/>
                <a:ea typeface="微软雅黑" panose="020B0503020204020204" charset="-122"/>
              </a:rPr>
              <a:t>健康的</a:t>
            </a:r>
            <a:r>
              <a:rPr lang="en-US" altLang="zh-CN" sz="2000">
                <a:latin typeface="Arial" panose="020B0604020202020204" pitchFamily="34" charset="0"/>
                <a:ea typeface="微软雅黑" panose="020B0503020204020204" charset="-122"/>
              </a:rPr>
              <a:t> </a:t>
            </a:r>
            <a:r>
              <a:rPr lang="en-US" altLang="zh-CN" sz="1800">
                <a:latin typeface="Arial" panose="020B0604020202020204" pitchFamily="34" charset="0"/>
                <a:ea typeface="微软雅黑" panose="020B0503020204020204" charset="-122"/>
              </a:rPr>
              <a:t>           </a:t>
            </a:r>
            <a:r>
              <a:rPr lang="en-US" altLang="zh-CN" sz="1800">
                <a:solidFill>
                  <a:srgbClr val="FFFF00"/>
                </a:solidFill>
                <a:latin typeface="Arial" panose="020B0604020202020204" pitchFamily="34" charset="0"/>
                <a:ea typeface="微软雅黑" panose="020B0503020204020204" charset="-122"/>
              </a:rPr>
              <a:t> </a:t>
            </a:r>
            <a:r>
              <a:rPr lang="zh-CN" altLang="en-US" sz="1800">
                <a:solidFill>
                  <a:srgbClr val="FFFF00"/>
                </a:solidFill>
                <a:latin typeface="Arial" panose="020B0604020202020204" pitchFamily="34" charset="0"/>
                <a:ea typeface="微软雅黑" panose="020B0503020204020204" charset="-122"/>
              </a:rPr>
              <a:t>饥饿的</a:t>
            </a:r>
            <a:r>
              <a:rPr lang="en-US" altLang="zh-CN" sz="1800">
                <a:solidFill>
                  <a:srgbClr val="FFFF00"/>
                </a:solidFill>
                <a:latin typeface="Arial" panose="020B0604020202020204" pitchFamily="34" charset="0"/>
                <a:ea typeface="微软雅黑" panose="020B0503020204020204" charset="-122"/>
              </a:rPr>
              <a:t> </a:t>
            </a:r>
            <a:r>
              <a:rPr lang="en-US" altLang="zh-CN" sz="1800">
                <a:latin typeface="Arial" panose="020B0604020202020204" pitchFamily="34" charset="0"/>
                <a:ea typeface="微软雅黑" panose="020B0503020204020204" charset="-122"/>
              </a:rPr>
              <a:t>           </a:t>
            </a:r>
            <a:r>
              <a:rPr lang="en-US" altLang="zh-CN" sz="1800">
                <a:solidFill>
                  <a:srgbClr val="FFFF00"/>
                </a:solidFill>
                <a:latin typeface="Arial" panose="020B0604020202020204" pitchFamily="34" charset="0"/>
                <a:ea typeface="微软雅黑" panose="020B0503020204020204" charset="-122"/>
              </a:rPr>
              <a:t>  </a:t>
            </a:r>
            <a:r>
              <a:rPr lang="zh-CN" altLang="en-US" sz="1800">
                <a:solidFill>
                  <a:srgbClr val="FFFF00"/>
                </a:solidFill>
                <a:latin typeface="Arial" panose="020B0604020202020204" pitchFamily="34" charset="0"/>
                <a:ea typeface="微软雅黑" panose="020B0503020204020204" charset="-122"/>
              </a:rPr>
              <a:t>其他</a:t>
            </a:r>
            <a:endParaRPr lang="zh-CN" altLang="en-US" sz="1800">
              <a:solidFill>
                <a:srgbClr val="FFFF00"/>
              </a:solidFill>
              <a:latin typeface="Arial" panose="020B0604020202020204" pitchFamily="34" charset="0"/>
              <a:ea typeface="微软雅黑" panose="020B0503020204020204" charset="-122"/>
            </a:endParaRPr>
          </a:p>
        </p:txBody>
      </p:sp>
      <p:sp>
        <p:nvSpPr>
          <p:cNvPr id="22" name="流程图: 过程 21"/>
          <p:cNvSpPr/>
          <p:nvPr/>
        </p:nvSpPr>
        <p:spPr>
          <a:xfrm>
            <a:off x="6704965" y="3342640"/>
            <a:ext cx="1453515" cy="28562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流程图: 过程 22"/>
          <p:cNvSpPr/>
          <p:nvPr>
            <p:custDataLst>
              <p:tags r:id="rId5"/>
            </p:custDataLst>
          </p:nvPr>
        </p:nvSpPr>
        <p:spPr>
          <a:xfrm>
            <a:off x="9930130" y="3347720"/>
            <a:ext cx="1422400" cy="22860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过程 23"/>
          <p:cNvSpPr/>
          <p:nvPr>
            <p:custDataLst>
              <p:tags r:id="rId6"/>
            </p:custDataLst>
          </p:nvPr>
        </p:nvSpPr>
        <p:spPr>
          <a:xfrm>
            <a:off x="8383905" y="3373755"/>
            <a:ext cx="1336040" cy="27940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6727825" y="3404235"/>
            <a:ext cx="1346200" cy="268097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rgbClr val="FFFF00"/>
                </a:solidFill>
                <a:latin typeface="幼圆" panose="02010509060101010101" charset="-122"/>
                <a:ea typeface="幼圆" panose="02010509060101010101" charset="-122"/>
              </a:rPr>
              <a:t>喂食成功，身体状态变成饱食的，同时获取一点</a:t>
            </a:r>
            <a:r>
              <a:rPr lang="zh-CN" altLang="en-US" sz="2000">
                <a:solidFill>
                  <a:srgbClr val="FFFF00"/>
                </a:solidFill>
                <a:latin typeface="幼圆" panose="02010509060101010101" charset="-122"/>
                <a:ea typeface="幼圆" panose="02010509060101010101" charset="-122"/>
              </a:rPr>
              <a:t>经验</a:t>
            </a:r>
            <a:endParaRPr lang="zh-CN" altLang="en-US" sz="2000">
              <a:solidFill>
                <a:srgbClr val="FFFF00"/>
              </a:solidFill>
              <a:latin typeface="幼圆" panose="02010509060101010101" charset="-122"/>
              <a:ea typeface="幼圆" panose="02010509060101010101" charset="-122"/>
            </a:endParaRPr>
          </a:p>
        </p:txBody>
      </p:sp>
      <p:sp>
        <p:nvSpPr>
          <p:cNvPr id="27" name="文本框 26"/>
          <p:cNvSpPr txBox="1"/>
          <p:nvPr/>
        </p:nvSpPr>
        <p:spPr>
          <a:xfrm>
            <a:off x="8407400" y="3373755"/>
            <a:ext cx="1312545" cy="261048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rgbClr val="FFFF00"/>
                </a:solidFill>
                <a:latin typeface="幼圆" panose="02010509060101010101" charset="-122"/>
                <a:ea typeface="幼圆" panose="02010509060101010101" charset="-122"/>
              </a:rPr>
              <a:t>喂食成功，身体状态变成健康的，同时获取一点经验</a:t>
            </a:r>
            <a:endParaRPr lang="zh-CN" altLang="en-US" sz="2000">
              <a:solidFill>
                <a:srgbClr val="FFFF00"/>
              </a:solidFill>
              <a:latin typeface="幼圆" panose="02010509060101010101" charset="-122"/>
              <a:ea typeface="幼圆" panose="02010509060101010101" charset="-122"/>
            </a:endParaRPr>
          </a:p>
        </p:txBody>
      </p:sp>
      <p:sp>
        <p:nvSpPr>
          <p:cNvPr id="29" name="文本框 28"/>
          <p:cNvSpPr txBox="1"/>
          <p:nvPr/>
        </p:nvSpPr>
        <p:spPr>
          <a:xfrm>
            <a:off x="9930130" y="3383280"/>
            <a:ext cx="1477010" cy="177927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rgbClr val="FFFF00"/>
                </a:solidFill>
                <a:latin typeface="幼圆" panose="02010509060101010101" charset="-122"/>
                <a:ea typeface="幼圆" panose="02010509060101010101" charset="-122"/>
              </a:rPr>
              <a:t>喂食失败，身体状态不变，同时无法继续获取经验</a:t>
            </a:r>
            <a:endParaRPr lang="zh-CN" altLang="en-US" sz="2000">
              <a:solidFill>
                <a:srgbClr val="FFFF00"/>
              </a:solidFill>
              <a:latin typeface="幼圆" panose="02010509060101010101" charset="-122"/>
              <a:ea typeface="幼圆" panose="02010509060101010101" charset="-122"/>
            </a:endParaRPr>
          </a:p>
        </p:txBody>
      </p:sp>
      <p:pic>
        <p:nvPicPr>
          <p:cNvPr id="6" name="图片 5" descr="屏幕截图 2023-11-26 151944"/>
          <p:cNvPicPr>
            <a:picLocks noChangeAspect="1"/>
          </p:cNvPicPr>
          <p:nvPr/>
        </p:nvPicPr>
        <p:blipFill>
          <a:blip r:embed="rId7"/>
          <a:stretch>
            <a:fillRect/>
          </a:stretch>
        </p:blipFill>
        <p:spPr>
          <a:xfrm>
            <a:off x="488950" y="1199515"/>
            <a:ext cx="6143625" cy="5010150"/>
          </a:xfrm>
          <a:prstGeom prst="rect">
            <a:avLst/>
          </a:prstGeom>
        </p:spPr>
      </p:pic>
      <p:sp>
        <p:nvSpPr>
          <p:cNvPr id="2" name="文本框 1"/>
          <p:cNvSpPr txBox="1"/>
          <p:nvPr/>
        </p:nvSpPr>
        <p:spPr>
          <a:xfrm>
            <a:off x="6837680" y="1859915"/>
            <a:ext cx="424307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if</a:t>
            </a:r>
            <a:r>
              <a:rPr lang="zh-CN" altLang="en-US" sz="1800">
                <a:latin typeface="Arial" panose="020B0604020202020204" pitchFamily="34" charset="0"/>
                <a:ea typeface="微软雅黑" panose="020B0503020204020204" charset="-122"/>
              </a:rPr>
              <a:t>条件</a:t>
            </a:r>
            <a:r>
              <a:rPr lang="en-US" altLang="zh-CN" sz="1800">
                <a:latin typeface="Arial" panose="020B0604020202020204" pitchFamily="34" charset="0"/>
                <a:ea typeface="微软雅黑" panose="020B0503020204020204" charset="-122"/>
              </a:rPr>
              <a:t>                elif</a:t>
            </a:r>
            <a:r>
              <a:rPr lang="zh-CN" altLang="en-US" sz="1800">
                <a:latin typeface="Arial" panose="020B0604020202020204" pitchFamily="34" charset="0"/>
                <a:ea typeface="微软雅黑" panose="020B0503020204020204" charset="-122"/>
              </a:rPr>
              <a:t>条件</a:t>
            </a:r>
            <a:r>
              <a:rPr lang="en-US" altLang="zh-CN" sz="1800">
                <a:latin typeface="Arial" panose="020B0604020202020204" pitchFamily="34" charset="0"/>
                <a:ea typeface="微软雅黑" panose="020B0503020204020204" charset="-122"/>
              </a:rPr>
              <a:t>          else</a:t>
            </a:r>
            <a:r>
              <a:rPr lang="zh-CN" altLang="en-US" sz="1800">
                <a:latin typeface="Arial" panose="020B0604020202020204" pitchFamily="34" charset="0"/>
                <a:ea typeface="微软雅黑" panose="020B0503020204020204" charset="-122"/>
              </a:rPr>
              <a:t>条件</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5" grpId="0"/>
      <p:bldP spid="5" grpId="1"/>
      <p:bldP spid="18" grpId="0"/>
      <p:bldP spid="18" grpId="1"/>
      <p:bldP spid="25" grpId="0"/>
      <p:bldP spid="25" grpId="1"/>
      <p:bldP spid="27" grpId="0"/>
      <p:bldP spid="27" grpId="1"/>
      <p:bldP spid="29" grpId="0"/>
      <p:bldP spid="2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7642860"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较复杂操作功能</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宠物的升级</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00" name="图片 99"/>
          <p:cNvPicPr/>
          <p:nvPr/>
        </p:nvPicPr>
        <p:blipFill>
          <a:blip r:embed="rId3"/>
          <a:stretch>
            <a:fillRect/>
          </a:stretch>
        </p:blipFill>
        <p:spPr>
          <a:xfrm>
            <a:off x="8066405" y="1278255"/>
            <a:ext cx="1960880" cy="1111885"/>
          </a:xfrm>
          <a:prstGeom prst="rect">
            <a:avLst/>
          </a:prstGeom>
          <a:noFill/>
          <a:ln w="9525">
            <a:noFill/>
          </a:ln>
        </p:spPr>
      </p:pic>
      <p:sp>
        <p:nvSpPr>
          <p:cNvPr id="10" name="圆角矩形 9"/>
          <p:cNvSpPr/>
          <p:nvPr/>
        </p:nvSpPr>
        <p:spPr>
          <a:xfrm>
            <a:off x="7066915" y="3439795"/>
            <a:ext cx="2960370" cy="2392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7287895" y="3662680"/>
            <a:ext cx="2642235" cy="15240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solidFill>
                  <a:schemeClr val="tx1"/>
                </a:solidFill>
                <a:latin typeface="华文新魏" panose="02010800040101010101" charset="-122"/>
                <a:ea typeface="华文新魏" panose="02010800040101010101" charset="-122"/>
              </a:rPr>
              <a:t>第一步：对要用的两个变量进行初始化，</a:t>
            </a:r>
            <a:r>
              <a:rPr lang="en-US" altLang="zh-CN" sz="2400">
                <a:solidFill>
                  <a:schemeClr val="tx1"/>
                </a:solidFill>
                <a:latin typeface="华文新魏" panose="02010800040101010101" charset="-122"/>
                <a:ea typeface="华文新魏" panose="02010800040101010101" charset="-122"/>
              </a:rPr>
              <a:t>degree</a:t>
            </a:r>
            <a:r>
              <a:rPr lang="zh-CN" altLang="en-US" sz="2400">
                <a:solidFill>
                  <a:schemeClr val="tx1"/>
                </a:solidFill>
                <a:latin typeface="华文新魏" panose="02010800040101010101" charset="-122"/>
                <a:ea typeface="华文新魏" panose="02010800040101010101" charset="-122"/>
              </a:rPr>
              <a:t>是等级，</a:t>
            </a:r>
            <a:r>
              <a:rPr lang="en-US" altLang="zh-CN" sz="2400">
                <a:solidFill>
                  <a:schemeClr val="tx1"/>
                </a:solidFill>
                <a:latin typeface="华文新魏" panose="02010800040101010101" charset="-122"/>
                <a:ea typeface="华文新魏" panose="02010800040101010101" charset="-122"/>
              </a:rPr>
              <a:t>container</a:t>
            </a:r>
            <a:r>
              <a:rPr lang="zh-CN" altLang="en-US" sz="2400">
                <a:solidFill>
                  <a:schemeClr val="tx1"/>
                </a:solidFill>
                <a:latin typeface="华文新魏" panose="02010800040101010101" charset="-122"/>
                <a:ea typeface="华文新魏" panose="02010800040101010101" charset="-122"/>
              </a:rPr>
              <a:t>是一个装经验值的容器</a:t>
            </a:r>
            <a:endParaRPr lang="zh-CN" altLang="en-US" sz="2400">
              <a:solidFill>
                <a:schemeClr val="tx1"/>
              </a:solidFill>
              <a:latin typeface="华文新魏" panose="02010800040101010101" charset="-122"/>
              <a:ea typeface="华文新魏" panose="02010800040101010101" charset="-122"/>
            </a:endParaRPr>
          </a:p>
        </p:txBody>
      </p:sp>
      <p:pic>
        <p:nvPicPr>
          <p:cNvPr id="4" name="图片 3" descr="屏幕截图 2023-11-26 160348"/>
          <p:cNvPicPr>
            <a:picLocks noChangeAspect="1"/>
          </p:cNvPicPr>
          <p:nvPr/>
        </p:nvPicPr>
        <p:blipFill>
          <a:blip r:embed="rId4"/>
          <a:stretch>
            <a:fillRect/>
          </a:stretch>
        </p:blipFill>
        <p:spPr>
          <a:xfrm>
            <a:off x="74930" y="1166495"/>
            <a:ext cx="7991475" cy="2076450"/>
          </a:xfrm>
          <a:prstGeom prst="rect">
            <a:avLst/>
          </a:prstGeom>
        </p:spPr>
      </p:pic>
      <p:sp>
        <p:nvSpPr>
          <p:cNvPr id="5" name="文本框 4"/>
          <p:cNvSpPr txBox="1"/>
          <p:nvPr/>
        </p:nvSpPr>
        <p:spPr>
          <a:xfrm>
            <a:off x="7077710" y="2651125"/>
            <a:ext cx="4064000" cy="75057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b="1">
                <a:latin typeface="Arial" panose="020B0604020202020204" pitchFamily="34" charset="0"/>
                <a:ea typeface="微软雅黑" panose="020B0503020204020204" charset="-122"/>
              </a:rPr>
              <a:t>self.degree = 0</a:t>
            </a:r>
            <a:endParaRPr lang="en-US" altLang="zh-CN" sz="2000" b="1">
              <a:latin typeface="Arial" panose="020B0604020202020204" pitchFamily="34" charset="0"/>
              <a:ea typeface="微软雅黑" panose="020B0503020204020204" charset="-122"/>
            </a:endParaRPr>
          </a:p>
          <a:p>
            <a:pPr algn="l"/>
            <a:r>
              <a:rPr lang="en-US" altLang="zh-CN" sz="2000" b="1">
                <a:latin typeface="Arial" panose="020B0604020202020204" pitchFamily="34" charset="0"/>
                <a:ea typeface="微软雅黑" panose="020B0503020204020204" charset="-122"/>
              </a:rPr>
              <a:t>self.container = 0</a:t>
            </a:r>
            <a:endParaRPr lang="en-US" altLang="zh-CN" sz="2000" b="1">
              <a:latin typeface="Arial" panose="020B0604020202020204" pitchFamily="34" charset="0"/>
              <a:ea typeface="微软雅黑" panose="020B0503020204020204" charset="-122"/>
            </a:endParaRPr>
          </a:p>
        </p:txBody>
      </p:sp>
      <p:sp>
        <p:nvSpPr>
          <p:cNvPr id="7" name="圆角矩形 6"/>
          <p:cNvSpPr/>
          <p:nvPr/>
        </p:nvSpPr>
        <p:spPr>
          <a:xfrm>
            <a:off x="2865120" y="3541395"/>
            <a:ext cx="3231515" cy="2473960"/>
          </a:xfrm>
          <a:prstGeom prst="round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241675" y="3541395"/>
            <a:ext cx="2479040" cy="229552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怎么实现升级？</a:t>
            </a:r>
            <a:endParaRPr lang="zh-CN" altLang="en-US" sz="2000">
              <a:latin typeface="Arial" panose="020B0604020202020204" pitchFamily="34" charset="0"/>
              <a:ea typeface="微软雅黑" panose="020B0503020204020204" charset="-122"/>
            </a:endParaRPr>
          </a:p>
          <a:p>
            <a:pPr algn="l"/>
            <a:r>
              <a:rPr lang="zh-CN" altLang="en-US" sz="2000">
                <a:latin typeface="Arial" panose="020B0604020202020204" pitchFamily="34" charset="0"/>
                <a:ea typeface="微软雅黑" panose="020B0503020204020204" charset="-122"/>
              </a:rPr>
              <a:t>依然是需要用到我们的函数咒语，还有我们这节课学到的初始化等的一些有关类的知识</a:t>
            </a:r>
            <a:endParaRPr lang="zh-CN" altLang="en-US" sz="2000">
              <a:latin typeface="Arial" panose="020B0604020202020204" pitchFamily="34" charset="0"/>
              <a:ea typeface="微软雅黑" panose="020B0503020204020204" charset="-122"/>
            </a:endParaRPr>
          </a:p>
        </p:txBody>
      </p:sp>
      <p:pic>
        <p:nvPicPr>
          <p:cNvPr id="8" name="图片 7" descr="注意0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280" y="3242945"/>
            <a:ext cx="1123950" cy="1123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7" grpId="0" bldLvl="0" animBg="1"/>
      <p:bldP spid="7" grpId="1" animBg="1"/>
      <p:bldP spid="6" grpId="0"/>
      <p:bldP spid="6" grpId="1"/>
      <p:bldP spid="5" grpId="0"/>
      <p:bldP spid="5" grpId="1"/>
      <p:bldP spid="10" grpId="0" animBg="1"/>
      <p:bldP spid="10" grpId="1" animBg="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926465" y="3583940"/>
            <a:ext cx="4528820" cy="36512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7642860"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较复杂操作功能</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宠物的升级</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00" name="图片 99"/>
          <p:cNvPicPr/>
          <p:nvPr/>
        </p:nvPicPr>
        <p:blipFill>
          <a:blip r:embed="rId3"/>
          <a:stretch>
            <a:fillRect/>
          </a:stretch>
        </p:blipFill>
        <p:spPr>
          <a:xfrm>
            <a:off x="9631680" y="1692275"/>
            <a:ext cx="1960880" cy="1111885"/>
          </a:xfrm>
          <a:prstGeom prst="rect">
            <a:avLst/>
          </a:prstGeom>
          <a:noFill/>
          <a:ln w="9525">
            <a:noFill/>
          </a:ln>
        </p:spPr>
      </p:pic>
      <p:sp>
        <p:nvSpPr>
          <p:cNvPr id="13" name="圆角矩形 12"/>
          <p:cNvSpPr/>
          <p:nvPr/>
        </p:nvSpPr>
        <p:spPr>
          <a:xfrm>
            <a:off x="6838315" y="3296920"/>
            <a:ext cx="2793365" cy="259651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030720" y="3400425"/>
            <a:ext cx="2600960" cy="15741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solidFill>
                  <a:schemeClr val="tx1"/>
                </a:solidFill>
                <a:latin typeface="华文新魏" panose="02010800040101010101" charset="-122"/>
                <a:ea typeface="华文新魏" panose="02010800040101010101" charset="-122"/>
              </a:rPr>
              <a:t>第二步：调用这个函数的时候，为使经验值加一，就得往</a:t>
            </a:r>
            <a:r>
              <a:rPr lang="en-US" altLang="zh-CN" sz="2400">
                <a:solidFill>
                  <a:schemeClr val="tx1"/>
                </a:solidFill>
                <a:latin typeface="华文新魏" panose="02010800040101010101" charset="-122"/>
                <a:ea typeface="华文新魏" panose="02010800040101010101" charset="-122"/>
              </a:rPr>
              <a:t>container</a:t>
            </a:r>
            <a:r>
              <a:rPr lang="zh-CN" altLang="en-US" sz="2400">
                <a:solidFill>
                  <a:schemeClr val="tx1"/>
                </a:solidFill>
                <a:latin typeface="华文新魏" panose="02010800040101010101" charset="-122"/>
                <a:ea typeface="华文新魏" panose="02010800040101010101" charset="-122"/>
              </a:rPr>
              <a:t>容器里边装入一点经验值</a:t>
            </a:r>
            <a:endParaRPr lang="zh-CN" altLang="en-US" sz="2400">
              <a:solidFill>
                <a:schemeClr val="tx1"/>
              </a:solidFill>
              <a:latin typeface="华文新魏" panose="02010800040101010101" charset="-122"/>
              <a:ea typeface="华文新魏" panose="02010800040101010101" charset="-122"/>
            </a:endParaRPr>
          </a:p>
        </p:txBody>
      </p:sp>
      <p:pic>
        <p:nvPicPr>
          <p:cNvPr id="4" name="图片 3" descr="屏幕截图 2023-11-26 160348"/>
          <p:cNvPicPr>
            <a:picLocks noChangeAspect="1"/>
          </p:cNvPicPr>
          <p:nvPr>
            <p:custDataLst>
              <p:tags r:id="rId4"/>
            </p:custDataLst>
          </p:nvPr>
        </p:nvPicPr>
        <p:blipFill>
          <a:blip r:embed="rId5"/>
          <a:stretch>
            <a:fillRect/>
          </a:stretch>
        </p:blipFill>
        <p:spPr>
          <a:xfrm>
            <a:off x="1398905" y="1203325"/>
            <a:ext cx="7991475" cy="2076450"/>
          </a:xfrm>
          <a:prstGeom prst="rect">
            <a:avLst/>
          </a:prstGeom>
        </p:spPr>
      </p:pic>
      <p:pic>
        <p:nvPicPr>
          <p:cNvPr id="17" name="图片 16" descr="小黄鸡"/>
          <p:cNvPicPr>
            <a:picLocks noChangeAspect="1"/>
          </p:cNvPicPr>
          <p:nvPr>
            <p:custDataLst>
              <p:tags r:id="rId6"/>
            </p:custDataLst>
          </p:nvPr>
        </p:nvPicPr>
        <p:blipFill>
          <a:blip r:embed="rId7"/>
          <a:stretch>
            <a:fillRect/>
          </a:stretch>
        </p:blipFill>
        <p:spPr>
          <a:xfrm>
            <a:off x="10427970" y="721995"/>
            <a:ext cx="838200" cy="838200"/>
          </a:xfrm>
          <a:prstGeom prst="rect">
            <a:avLst/>
          </a:prstGeom>
        </p:spPr>
      </p:pic>
      <p:sp>
        <p:nvSpPr>
          <p:cNvPr id="5" name="文本框 4"/>
          <p:cNvSpPr txBox="1"/>
          <p:nvPr/>
        </p:nvSpPr>
        <p:spPr>
          <a:xfrm>
            <a:off x="831850" y="3536950"/>
            <a:ext cx="552831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Arial" panose="020B0604020202020204" pitchFamily="34" charset="0"/>
                <a:ea typeface="微软雅黑" panose="020B0503020204020204" charset="-122"/>
              </a:rPr>
              <a:t>self.container = self.container + 1</a:t>
            </a:r>
            <a:endParaRPr lang="en-US" altLang="zh-CN" sz="2400">
              <a:latin typeface="Arial" panose="020B0604020202020204" pitchFamily="34" charset="0"/>
              <a:ea typeface="微软雅黑" panose="020B0503020204020204" charset="-122"/>
            </a:endParaRPr>
          </a:p>
        </p:txBody>
      </p:sp>
      <p:pic>
        <p:nvPicPr>
          <p:cNvPr id="2" name="图片 1" descr="经验值"/>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25140" y="4254500"/>
            <a:ext cx="673735" cy="673735"/>
          </a:xfrm>
          <a:prstGeom prst="rect">
            <a:avLst/>
          </a:prstGeom>
        </p:spPr>
      </p:pic>
      <p:sp>
        <p:nvSpPr>
          <p:cNvPr id="3" name="文本框 2"/>
          <p:cNvSpPr txBox="1"/>
          <p:nvPr/>
        </p:nvSpPr>
        <p:spPr>
          <a:xfrm>
            <a:off x="3793490" y="4411345"/>
            <a:ext cx="134810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（经验值</a:t>
            </a:r>
            <a:r>
              <a:rPr lang="zh-CN" altLang="en-US" sz="1800">
                <a:latin typeface="Arial" panose="020B0604020202020204" pitchFamily="34" charset="0"/>
                <a:ea typeface="微软雅黑" panose="020B0503020204020204" charset="-122"/>
              </a:rPr>
              <a:t>）</a:t>
            </a:r>
            <a:endParaRPr lang="zh-CN" altLang="en-US" sz="1800">
              <a:latin typeface="Arial" panose="020B0604020202020204" pitchFamily="34" charset="0"/>
              <a:ea typeface="微软雅黑" panose="020B0503020204020204" charset="-122"/>
            </a:endParaRPr>
          </a:p>
        </p:txBody>
      </p:sp>
      <p:pic>
        <p:nvPicPr>
          <p:cNvPr id="10" name="图片 9" descr="10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3505" y="5017135"/>
            <a:ext cx="1436370" cy="1275715"/>
          </a:xfrm>
          <a:prstGeom prst="rect">
            <a:avLst/>
          </a:prstGeom>
        </p:spPr>
      </p:pic>
      <p:sp>
        <p:nvSpPr>
          <p:cNvPr id="11" name="文本框 10"/>
          <p:cNvSpPr txBox="1"/>
          <p:nvPr/>
        </p:nvSpPr>
        <p:spPr>
          <a:xfrm>
            <a:off x="4327525" y="5462905"/>
            <a:ext cx="1620520" cy="82994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（容器经验值加</a:t>
            </a:r>
            <a:r>
              <a:rPr lang="zh-CN" altLang="en-US" sz="2400">
                <a:latin typeface="Arial" panose="020B0604020202020204" pitchFamily="34" charset="0"/>
                <a:ea typeface="微软雅黑" panose="020B0503020204020204" charset="-122"/>
              </a:rPr>
              <a:t>一）</a:t>
            </a:r>
            <a:endParaRPr lang="zh-CN" altLang="en-US" sz="24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5" grpId="0"/>
      <p:bldP spid="5"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7642860"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较复杂操作功能</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宠物的升级</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4" name="图片 3" descr="屏幕截图 2023-11-26 160348"/>
          <p:cNvPicPr>
            <a:picLocks noChangeAspect="1"/>
          </p:cNvPicPr>
          <p:nvPr>
            <p:custDataLst>
              <p:tags r:id="rId3"/>
            </p:custDataLst>
          </p:nvPr>
        </p:nvPicPr>
        <p:blipFill>
          <a:blip r:embed="rId4"/>
          <a:stretch>
            <a:fillRect/>
          </a:stretch>
        </p:blipFill>
        <p:spPr>
          <a:xfrm>
            <a:off x="441325" y="1251585"/>
            <a:ext cx="7991475" cy="2076450"/>
          </a:xfrm>
          <a:prstGeom prst="rect">
            <a:avLst/>
          </a:prstGeom>
        </p:spPr>
      </p:pic>
      <p:sp>
        <p:nvSpPr>
          <p:cNvPr id="5" name="文本框 4"/>
          <p:cNvSpPr txBox="1"/>
          <p:nvPr/>
        </p:nvSpPr>
        <p:spPr>
          <a:xfrm>
            <a:off x="722630" y="3236595"/>
            <a:ext cx="5861685"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然后就来到我们很关键的一步了</a:t>
            </a:r>
            <a:endParaRPr lang="zh-CN" altLang="en-US" sz="2400">
              <a:latin typeface="Arial" panose="020B0604020202020204" pitchFamily="34" charset="0"/>
              <a:ea typeface="微软雅黑" panose="020B0503020204020204" charset="-122"/>
            </a:endParaRPr>
          </a:p>
        </p:txBody>
      </p:sp>
      <p:sp>
        <p:nvSpPr>
          <p:cNvPr id="6" name="折角形 5"/>
          <p:cNvSpPr/>
          <p:nvPr/>
        </p:nvSpPr>
        <p:spPr>
          <a:xfrm>
            <a:off x="722630" y="3749040"/>
            <a:ext cx="5353685" cy="1930400"/>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722630" y="3818255"/>
            <a:ext cx="5354320" cy="160464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华文新魏" panose="02010800040101010101" charset="-122"/>
                <a:ea typeface="华文新魏" panose="02010800040101010101" charset="-122"/>
              </a:rPr>
              <a:t>第三步：</a:t>
            </a:r>
            <a:r>
              <a:rPr lang="en-US" altLang="zh-CN" sz="2400">
                <a:latin typeface="华文新魏" panose="02010800040101010101" charset="-122"/>
                <a:ea typeface="华文新魏" panose="02010800040101010101" charset="-122"/>
              </a:rPr>
              <a:t>if self,container == 5:</a:t>
            </a:r>
            <a:endParaRPr lang="en-US" altLang="zh-CN" sz="2400">
              <a:latin typeface="华文新魏" panose="02010800040101010101" charset="-122"/>
              <a:ea typeface="华文新魏" panose="02010800040101010101" charset="-122"/>
            </a:endParaRPr>
          </a:p>
          <a:p>
            <a:pPr algn="l"/>
            <a:r>
              <a:rPr lang="zh-CN" altLang="en-US" sz="2400">
                <a:latin typeface="华文新魏" panose="02010800040101010101" charset="-122"/>
                <a:ea typeface="华文新魏" panose="02010800040101010101" charset="-122"/>
              </a:rPr>
              <a:t>判断容器里的经验值是否达到上限，这里设的上限就是</a:t>
            </a:r>
            <a:r>
              <a:rPr lang="en-US" altLang="zh-CN" sz="2400">
                <a:latin typeface="华文新魏" panose="02010800040101010101" charset="-122"/>
                <a:ea typeface="华文新魏" panose="02010800040101010101" charset="-122"/>
              </a:rPr>
              <a:t>5</a:t>
            </a:r>
            <a:r>
              <a:rPr lang="zh-CN" altLang="en-US" sz="2400">
                <a:latin typeface="华文新魏" panose="02010800040101010101" charset="-122"/>
                <a:ea typeface="华文新魏" panose="02010800040101010101" charset="-122"/>
              </a:rPr>
              <a:t>，然后要是达到，就升一级</a:t>
            </a:r>
            <a:endParaRPr lang="zh-CN" altLang="en-US" sz="2400">
              <a:latin typeface="华文新魏" panose="02010800040101010101" charset="-122"/>
              <a:ea typeface="华文新魏" panose="02010800040101010101" charset="-122"/>
            </a:endParaRPr>
          </a:p>
        </p:txBody>
      </p:sp>
      <p:sp>
        <p:nvSpPr>
          <p:cNvPr id="7" name="右箭头 6"/>
          <p:cNvSpPr/>
          <p:nvPr/>
        </p:nvSpPr>
        <p:spPr>
          <a:xfrm>
            <a:off x="6307455" y="4412615"/>
            <a:ext cx="914400" cy="416560"/>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泪滴形 7"/>
          <p:cNvSpPr/>
          <p:nvPr/>
        </p:nvSpPr>
        <p:spPr>
          <a:xfrm>
            <a:off x="7452360" y="3575050"/>
            <a:ext cx="2407920" cy="2225040"/>
          </a:xfrm>
          <a:prstGeom prst="teardrop">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858125" y="3696970"/>
            <a:ext cx="2002155" cy="157353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000">
                <a:latin typeface="华文新魏" panose="02010800040101010101" charset="-122"/>
                <a:ea typeface="华文新魏" panose="02010800040101010101" charset="-122"/>
                <a:cs typeface="华文新魏" panose="02010800040101010101" charset="-122"/>
              </a:rPr>
              <a:t>self.container=0</a:t>
            </a:r>
            <a:endParaRPr lang="en-US" altLang="zh-CN" sz="2000">
              <a:latin typeface="华文新魏" panose="02010800040101010101" charset="-122"/>
              <a:ea typeface="华文新魏" panose="02010800040101010101" charset="-122"/>
              <a:cs typeface="华文新魏" panose="02010800040101010101" charset="-122"/>
            </a:endParaRPr>
          </a:p>
          <a:p>
            <a:pPr algn="l"/>
            <a:r>
              <a:rPr lang="zh-CN" altLang="en-US" sz="2000">
                <a:latin typeface="华文新魏" panose="02010800040101010101" charset="-122"/>
                <a:ea typeface="华文新魏" panose="02010800040101010101" charset="-122"/>
                <a:cs typeface="华文新魏" panose="02010800040101010101" charset="-122"/>
              </a:rPr>
              <a:t>升级后就把我们的容器里面的值清为零</a:t>
            </a:r>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2" name="图片 1" descr="经验值"/>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8538210" y="1253490"/>
            <a:ext cx="673735" cy="673735"/>
          </a:xfrm>
          <a:prstGeom prst="rect">
            <a:avLst/>
          </a:prstGeom>
        </p:spPr>
      </p:pic>
      <p:sp>
        <p:nvSpPr>
          <p:cNvPr id="10" name="文本框 9"/>
          <p:cNvSpPr txBox="1"/>
          <p:nvPr>
            <p:custDataLst>
              <p:tags r:id="rId8"/>
            </p:custDataLst>
          </p:nvPr>
        </p:nvSpPr>
        <p:spPr>
          <a:xfrm>
            <a:off x="9413240" y="1278255"/>
            <a:ext cx="527050" cy="56070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3600">
                <a:latin typeface="Arial" panose="020B0604020202020204" pitchFamily="34" charset="0"/>
                <a:ea typeface="微软雅黑" panose="020B0503020204020204" charset="-122"/>
              </a:rPr>
              <a:t>+</a:t>
            </a:r>
            <a:endParaRPr lang="en-US" altLang="zh-CN" sz="3600">
              <a:latin typeface="Arial" panose="020B0604020202020204" pitchFamily="34" charset="0"/>
              <a:ea typeface="微软雅黑" panose="020B0503020204020204" charset="-122"/>
            </a:endParaRPr>
          </a:p>
        </p:txBody>
      </p:sp>
      <p:sp>
        <p:nvSpPr>
          <p:cNvPr id="11" name="文本框 10"/>
          <p:cNvSpPr txBox="1"/>
          <p:nvPr>
            <p:custDataLst>
              <p:tags r:id="rId9"/>
            </p:custDataLst>
          </p:nvPr>
        </p:nvSpPr>
        <p:spPr>
          <a:xfrm>
            <a:off x="9860280" y="1235710"/>
            <a:ext cx="1440180" cy="8731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一直加到五</a:t>
            </a:r>
            <a:r>
              <a:rPr lang="en-US" altLang="zh-CN" sz="2400">
                <a:latin typeface="Arial" panose="020B0604020202020204" pitchFamily="34" charset="0"/>
                <a:ea typeface="微软雅黑" panose="020B0503020204020204" charset="-122"/>
              </a:rPr>
              <a:t>)</a:t>
            </a:r>
            <a:endParaRPr lang="en-US" altLang="zh-CN" sz="2400">
              <a:latin typeface="Arial" panose="020B0604020202020204" pitchFamily="34" charset="0"/>
              <a:ea typeface="微软雅黑" panose="020B0503020204020204" charset="-122"/>
            </a:endParaRPr>
          </a:p>
        </p:txBody>
      </p:sp>
      <p:pic>
        <p:nvPicPr>
          <p:cNvPr id="12" name="图片 11" descr="10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9619615" y="1960880"/>
            <a:ext cx="1436370" cy="1275715"/>
          </a:xfrm>
          <a:prstGeom prst="rect">
            <a:avLst/>
          </a:prstGeom>
        </p:spPr>
      </p:pic>
      <p:sp>
        <p:nvSpPr>
          <p:cNvPr id="13" name="文本框 12"/>
          <p:cNvSpPr txBox="1"/>
          <p:nvPr/>
        </p:nvSpPr>
        <p:spPr>
          <a:xfrm>
            <a:off x="7589520" y="2341880"/>
            <a:ext cx="2030095" cy="1254125"/>
          </a:xfrm>
          <a:prstGeom prst="rect">
            <a:avLst/>
          </a:prstGeom>
          <a:noFill/>
        </p:spPr>
        <p:txBody>
          <a:bodyPr wrap="square" rtlCol="0" anchor="t">
            <a:noAutofit/>
          </a:bodyPr>
          <a:p>
            <a:pPr algn="l"/>
            <a:r>
              <a:rPr lang="zh-CN" altLang="en-US" sz="2400">
                <a:latin typeface="Arial" panose="020B0604020202020204" pitchFamily="34" charset="0"/>
                <a:ea typeface="微软雅黑" panose="020B0503020204020204" charset="-122"/>
                <a:sym typeface="+mn-ea"/>
              </a:rPr>
              <a:t>（满了，</a:t>
            </a:r>
            <a:r>
              <a:rPr lang="zh-CN" altLang="en-US" sz="2400">
                <a:latin typeface="Arial" panose="020B0604020202020204" pitchFamily="34" charset="0"/>
                <a:ea typeface="微软雅黑" panose="020B0503020204020204" charset="-122"/>
                <a:sym typeface="+mn-ea"/>
              </a:rPr>
              <a:t>清零，升级！！）</a:t>
            </a:r>
            <a:endParaRPr lang="zh-CN" altLang="en-US" sz="2400">
              <a:latin typeface="Arial" panose="020B0604020202020204" pitchFamily="34" charset="0"/>
              <a:ea typeface="微软雅黑" panose="020B0503020204020204" charset="-122"/>
              <a:sym typeface="+mn-ea"/>
            </a:endParaRPr>
          </a:p>
        </p:txBody>
      </p:sp>
      <p:sp>
        <p:nvSpPr>
          <p:cNvPr id="17" name="文本框 16"/>
          <p:cNvSpPr txBox="1"/>
          <p:nvPr>
            <p:custDataLst>
              <p:tags r:id="rId13"/>
            </p:custDataLst>
          </p:nvPr>
        </p:nvSpPr>
        <p:spPr>
          <a:xfrm>
            <a:off x="8114030" y="1838960"/>
            <a:ext cx="109791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（经验值）</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5" grpId="0"/>
      <p:bldP spid="5" grpId="1"/>
      <p:bldP spid="6" grpId="0" bldLvl="0" animBg="1"/>
      <p:bldP spid="6" grpId="1" animBg="1"/>
      <p:bldP spid="26" grpId="0"/>
      <p:bldP spid="26" grpId="1"/>
      <p:bldP spid="7" grpId="0" bldLvl="0" animBg="1"/>
      <p:bldP spid="7" grpId="1" animBg="1"/>
      <p:bldP spid="8" grpId="0" bldLvl="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629767" y="498542"/>
            <a:ext cx="626190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依然</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是升级</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7" name="圆角矩形 6"/>
          <p:cNvSpPr/>
          <p:nvPr/>
        </p:nvSpPr>
        <p:spPr>
          <a:xfrm>
            <a:off x="6756400" y="2233295"/>
            <a:ext cx="4509770" cy="1888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哗啦啦代金券"/>
          <p:cNvPicPr>
            <a:picLocks noChangeAspect="1"/>
          </p:cNvPicPr>
          <p:nvPr/>
        </p:nvPicPr>
        <p:blipFill>
          <a:blip r:embed="rId3"/>
          <a:stretch>
            <a:fillRect/>
          </a:stretch>
        </p:blipFill>
        <p:spPr>
          <a:xfrm>
            <a:off x="6756400" y="1004570"/>
            <a:ext cx="1301750" cy="1301750"/>
          </a:xfrm>
          <a:prstGeom prst="rect">
            <a:avLst/>
          </a:prstGeom>
        </p:spPr>
      </p:pic>
      <p:sp>
        <p:nvSpPr>
          <p:cNvPr id="9" name="文本框 8"/>
          <p:cNvSpPr txBox="1"/>
          <p:nvPr/>
        </p:nvSpPr>
        <p:spPr>
          <a:xfrm>
            <a:off x="7045960" y="2383790"/>
            <a:ext cx="4064000" cy="1616710"/>
          </a:xfrm>
          <a:prstGeom prst="rect">
            <a:avLst/>
          </a:prstGeom>
        </p:spPr>
        <p:txBody>
          <a:bodyPr>
            <a:noAutofit/>
            <a:extLst>
              <a:ext uri="{4A0BC546-FE56-4ADE-93B0-CB8AF2F6F144}">
                <wpsdc:textFrameExt xmlns:wpsdc="http://www.wps.cn/officeDocument/2022/drawingmlCustomData" type="text"/>
              </a:ext>
            </a:extLst>
          </a:bodyPr>
          <a:p>
            <a:pPr indent="457200" algn="l"/>
            <a:r>
              <a:rPr lang="zh-CN" altLang="en-US" sz="2400" b="1">
                <a:solidFill>
                  <a:schemeClr val="tx1"/>
                </a:solidFill>
                <a:latin typeface="华文楷体" panose="02010600040101010101" charset="-122"/>
                <a:ea typeface="华文楷体" panose="02010600040101010101" charset="-122"/>
                <a:cs typeface="华文楷体" panose="02010600040101010101" charset="-122"/>
              </a:rPr>
              <a:t>在这里调用刚刚写好的</a:t>
            </a:r>
            <a:r>
              <a:rPr lang="en-US" altLang="zh-CN" sz="2400" b="1">
                <a:solidFill>
                  <a:schemeClr val="tx1"/>
                </a:solidFill>
                <a:latin typeface="华文楷体" panose="02010600040101010101" charset="-122"/>
                <a:ea typeface="华文楷体" panose="02010600040101010101" charset="-122"/>
                <a:cs typeface="华文楷体" panose="02010600040101010101" charset="-122"/>
              </a:rPr>
              <a:t>update</a:t>
            </a:r>
            <a:r>
              <a:rPr lang="zh-CN" altLang="en-US" sz="2400" b="1">
                <a:solidFill>
                  <a:schemeClr val="tx1"/>
                </a:solidFill>
                <a:latin typeface="华文楷体" panose="02010600040101010101" charset="-122"/>
                <a:ea typeface="华文楷体" panose="02010600040101010101" charset="-122"/>
                <a:cs typeface="华文楷体" panose="02010600040101010101" charset="-122"/>
              </a:rPr>
              <a:t>函数就能实现升级的完整功能啦，不过调用时一定一定要加上</a:t>
            </a:r>
            <a:r>
              <a:rPr lang="en-US" altLang="zh-CN" sz="2400" b="1">
                <a:solidFill>
                  <a:schemeClr val="tx1"/>
                </a:solidFill>
                <a:latin typeface="华文楷体" panose="02010600040101010101" charset="-122"/>
                <a:ea typeface="华文楷体" panose="02010600040101010101" charset="-122"/>
                <a:cs typeface="华文楷体" panose="02010600040101010101" charset="-122"/>
              </a:rPr>
              <a:t>(self.)!!!</a:t>
            </a:r>
            <a:endParaRPr lang="en-US" altLang="zh-CN" sz="2400" b="1">
              <a:solidFill>
                <a:schemeClr val="tx1"/>
              </a:solidFill>
              <a:latin typeface="华文楷体" panose="02010600040101010101" charset="-122"/>
              <a:ea typeface="华文楷体" panose="02010600040101010101" charset="-122"/>
              <a:cs typeface="华文楷体" panose="02010600040101010101" charset="-122"/>
            </a:endParaRPr>
          </a:p>
          <a:p>
            <a:pPr indent="457200" algn="l"/>
            <a:endParaRPr lang="zh-CN" altLang="en-US" sz="2400" b="1">
              <a:solidFill>
                <a:schemeClr val="tx1"/>
              </a:solidFill>
              <a:latin typeface="华文楷体" panose="02010600040101010101" charset="-122"/>
              <a:ea typeface="华文楷体" panose="02010600040101010101" charset="-122"/>
              <a:cs typeface="华文楷体" panose="02010600040101010101" charset="-122"/>
            </a:endParaRPr>
          </a:p>
        </p:txBody>
      </p:sp>
      <p:pic>
        <p:nvPicPr>
          <p:cNvPr id="11" name="图片 10" descr="小黄鸡"/>
          <p:cNvPicPr>
            <a:picLocks noChangeAspect="1"/>
          </p:cNvPicPr>
          <p:nvPr/>
        </p:nvPicPr>
        <p:blipFill>
          <a:blip r:embed="rId4"/>
          <a:stretch>
            <a:fillRect/>
          </a:stretch>
        </p:blipFill>
        <p:spPr>
          <a:xfrm>
            <a:off x="10427970" y="721995"/>
            <a:ext cx="838200" cy="838200"/>
          </a:xfrm>
          <a:prstGeom prst="rect">
            <a:avLst/>
          </a:prstGeom>
        </p:spPr>
      </p:pic>
      <p:pic>
        <p:nvPicPr>
          <p:cNvPr id="6" name="图片 5" descr="屏幕截图 2023-11-26 151944"/>
          <p:cNvPicPr>
            <a:picLocks noChangeAspect="1"/>
          </p:cNvPicPr>
          <p:nvPr>
            <p:custDataLst>
              <p:tags r:id="rId5"/>
            </p:custDataLst>
          </p:nvPr>
        </p:nvPicPr>
        <p:blipFill>
          <a:blip r:embed="rId6"/>
          <a:stretch>
            <a:fillRect/>
          </a:stretch>
        </p:blipFill>
        <p:spPr>
          <a:xfrm>
            <a:off x="193040" y="1082040"/>
            <a:ext cx="6563360" cy="5706745"/>
          </a:xfrm>
          <a:prstGeom prst="rect">
            <a:avLst/>
          </a:prstGeom>
        </p:spPr>
      </p:pic>
      <p:cxnSp>
        <p:nvCxnSpPr>
          <p:cNvPr id="3" name="直接连接符 2"/>
          <p:cNvCxnSpPr/>
          <p:nvPr/>
        </p:nvCxnSpPr>
        <p:spPr>
          <a:xfrm flipV="1">
            <a:off x="991235" y="4326890"/>
            <a:ext cx="3176905" cy="387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61720" y="5547360"/>
            <a:ext cx="2377440" cy="0"/>
          </a:xfrm>
          <a:prstGeom prst="line">
            <a:avLst/>
          </a:prstGeom>
          <a:ln w="76200"/>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7" grpId="0" animBg="1"/>
      <p:bldP spid="7" grpId="1" animBg="1"/>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descr="D:\魔法宠物授课\PPT图片\saber-toothed-cat-head.svgsaber-toothed-cat-head"/>
          <p:cNvPicPr>
            <a:picLocks noChangeAspect="1"/>
          </p:cNvPicPr>
          <p:nvPr/>
        </p:nvPicPr>
        <p:blipFill>
          <a:blip r:embed="rId2"/>
          <a:srcRect/>
          <a:stretch>
            <a:fillRect/>
          </a:stretch>
        </p:blipFill>
        <p:spPr>
          <a:xfrm>
            <a:off x="722352" y="312770"/>
            <a:ext cx="676715" cy="676275"/>
          </a:xfrm>
          <a:prstGeom prst="rect">
            <a:avLst/>
          </a:prstGeom>
        </p:spPr>
      </p:pic>
      <p:pic>
        <p:nvPicPr>
          <p:cNvPr id="16" name="图片 15"/>
          <p:cNvPicPr>
            <a:picLocks noChangeAspect="1"/>
          </p:cNvPicPr>
          <p:nvPr>
            <p:custDataLst>
              <p:tags r:id="rId3"/>
            </p:custDataLst>
          </p:nvPr>
        </p:nvPicPr>
        <p:blipFill>
          <a:blip r:embed="rId4"/>
          <a:stretch>
            <a:fillRect/>
          </a:stretch>
        </p:blipFill>
        <p:spPr>
          <a:xfrm>
            <a:off x="3597389" y="1278339"/>
            <a:ext cx="4233851" cy="4558065"/>
          </a:xfrm>
          <a:prstGeom prst="rect">
            <a:avLst/>
          </a:prstGeom>
        </p:spPr>
      </p:pic>
      <p:sp>
        <p:nvSpPr>
          <p:cNvPr id="3" name="文本框 2"/>
          <p:cNvSpPr txBox="1"/>
          <p:nvPr/>
        </p:nvSpPr>
        <p:spPr>
          <a:xfrm>
            <a:off x="4277360" y="1996440"/>
            <a:ext cx="2875915" cy="1938655"/>
          </a:xfrm>
          <a:prstGeom prst="rect">
            <a:avLst/>
          </a:prstGeom>
        </p:spPr>
        <p:txBody>
          <a:bodyPr>
            <a:noAutofit/>
            <a:extLst>
              <a:ext uri="{4A0BC546-FE56-4ADE-93B0-CB8AF2F6F144}">
                <wpsdc:textFrameExt xmlns:wpsdc="http://www.wps.cn/officeDocument/2022/drawingmlCustomData" type="text"/>
              </a:ext>
            </a:extLst>
          </a:bodyPr>
          <a:p>
            <a:pPr algn="l"/>
            <a:r>
              <a:rPr lang="en-US" altLang="zh-CN" sz="4400">
                <a:latin typeface="Arial" panose="020B0604020202020204" pitchFamily="34" charset="0"/>
                <a:ea typeface="微软雅黑" panose="020B0503020204020204" charset="-122"/>
              </a:rPr>
              <a:t>03 </a:t>
            </a:r>
            <a:r>
              <a:rPr lang="zh-CN" altLang="en-US" sz="4400">
                <a:solidFill>
                  <a:schemeClr val="bg2">
                    <a:lumMod val="25000"/>
                  </a:schemeClr>
                </a:solidFill>
                <a:latin typeface="Arial" panose="020B0604020202020204" pitchFamily="34" charset="0"/>
                <a:ea typeface="微软雅黑" panose="020B0503020204020204" charset="-122"/>
              </a:rPr>
              <a:t>完整程序的制作</a:t>
            </a:r>
            <a:endParaRPr lang="zh-CN" altLang="en-US" sz="4400">
              <a:solidFill>
                <a:schemeClr val="bg2">
                  <a:lumMod val="25000"/>
                </a:schemeClr>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descr="屏幕截图 2023-11-26 163358"/>
          <p:cNvPicPr>
            <a:picLocks noChangeAspect="1"/>
          </p:cNvPicPr>
          <p:nvPr/>
        </p:nvPicPr>
        <p:blipFill>
          <a:blip r:embed="rId2"/>
          <a:stretch>
            <a:fillRect/>
          </a:stretch>
        </p:blipFill>
        <p:spPr>
          <a:xfrm>
            <a:off x="665480" y="303530"/>
            <a:ext cx="5862955" cy="6367780"/>
          </a:xfrm>
          <a:prstGeom prst="rect">
            <a:avLst/>
          </a:prstGeom>
        </p:spPr>
      </p:pic>
      <p:pic>
        <p:nvPicPr>
          <p:cNvPr id="4" name="图片 3" descr="屏幕截图 2023-11-26 163418"/>
          <p:cNvPicPr>
            <a:picLocks noChangeAspect="1"/>
          </p:cNvPicPr>
          <p:nvPr/>
        </p:nvPicPr>
        <p:blipFill>
          <a:blip r:embed="rId3"/>
          <a:stretch>
            <a:fillRect/>
          </a:stretch>
        </p:blipFill>
        <p:spPr>
          <a:xfrm>
            <a:off x="5089525" y="690880"/>
            <a:ext cx="7102475" cy="58781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407" y="44063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custDataLst>
                <p:tags r:id="rId3"/>
              </p:custDataLst>
            </p:nvPr>
          </p:nvPicPr>
          <p:blipFill>
            <a:blip r:embed="rId4"/>
            <a:stretch>
              <a:fillRect/>
            </a:stretch>
          </p:blipFill>
          <p:spPr>
            <a:xfrm>
              <a:off x="803773" y="208486"/>
              <a:ext cx="10876207" cy="5785605"/>
            </a:xfrm>
            <a:prstGeom prst="rect">
              <a:avLst/>
            </a:prstGeom>
          </p:spPr>
        </p:pic>
        <p:pic>
          <p:nvPicPr>
            <p:cNvPr id="143" name="图片 142"/>
            <p:cNvPicPr>
              <a:picLocks noChangeAspect="1"/>
            </p:cNvPicPr>
            <p:nvPr/>
          </p:nvPicPr>
          <p:blipFill>
            <a:blip r:embed="rId5"/>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6" cstate="screen"/>
          <a:srcRect/>
          <a:stretch>
            <a:fillRect/>
          </a:stretch>
        </p:blipFill>
        <p:spPr>
          <a:xfrm>
            <a:off x="9964511" y="957503"/>
            <a:ext cx="1581397" cy="567580"/>
          </a:xfrm>
          <a:prstGeom prst="rect">
            <a:avLst/>
          </a:prstGeom>
        </p:spPr>
      </p:pic>
      <p:pic>
        <p:nvPicPr>
          <p:cNvPr id="139" name="图片 138"/>
          <p:cNvPicPr>
            <a:picLocks noChangeAspect="1"/>
          </p:cNvPicPr>
          <p:nvPr/>
        </p:nvPicPr>
        <p:blipFill>
          <a:blip r:embed="rId7"/>
          <a:stretch>
            <a:fillRect/>
          </a:stretch>
        </p:blipFill>
        <p:spPr>
          <a:xfrm>
            <a:off x="9229227" y="4909151"/>
            <a:ext cx="2316681" cy="1268078"/>
          </a:xfrm>
          <a:prstGeom prst="rect">
            <a:avLst/>
          </a:prstGeom>
        </p:spPr>
      </p:pic>
      <p:sp>
        <p:nvSpPr>
          <p:cNvPr id="114" name="文本框 113"/>
          <p:cNvSpPr txBox="1"/>
          <p:nvPr/>
        </p:nvSpPr>
        <p:spPr>
          <a:xfrm>
            <a:off x="4421679" y="991656"/>
            <a:ext cx="3596293" cy="935128"/>
          </a:xfrm>
          <a:prstGeom prst="rect">
            <a:avLst/>
          </a:prstGeom>
          <a:noFill/>
        </p:spPr>
        <p:txBody>
          <a:bodyPr wrap="square" rtlCol="0">
            <a:spAutoFit/>
          </a:bodyPr>
          <a:lstStyle/>
          <a:p>
            <a:pPr algn="ctr">
              <a:lnSpc>
                <a:spcPct val="80000"/>
              </a:lnSpc>
            </a:pPr>
            <a:r>
              <a:rPr lang="zh-CN" altLang="en-US" sz="4400" dirty="0">
                <a:solidFill>
                  <a:schemeClr val="tx1">
                    <a:lumMod val="75000"/>
                    <a:lumOff val="25000"/>
                  </a:schemeClr>
                </a:solidFill>
                <a:latin typeface="汉仪夏日体W" panose="00020600040101010101" pitchFamily="18" charset="-122"/>
                <a:ea typeface="汉仪夏日体W" panose="00020600040101010101" pitchFamily="18" charset="-122"/>
              </a:rPr>
              <a:t>课程大纲</a:t>
            </a:r>
            <a:endParaRPr lang="en-US" altLang="zh-CN" sz="4400"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lnSpc>
                <a:spcPct val="80000"/>
              </a:lnSpc>
            </a:pPr>
            <a:r>
              <a:rPr lang="en-US" altLang="zh-CN" sz="2400" dirty="0">
                <a:solidFill>
                  <a:schemeClr val="tx1">
                    <a:lumMod val="75000"/>
                    <a:lumOff val="25000"/>
                  </a:schemeClr>
                </a:solidFill>
                <a:latin typeface="汉仪夏日体W" panose="00020600040101010101" pitchFamily="18" charset="-122"/>
                <a:ea typeface="汉仪夏日体W" panose="00020600040101010101" pitchFamily="18" charset="-122"/>
              </a:rPr>
              <a:t>Teaching </a:t>
            </a:r>
            <a:r>
              <a:rPr lang="en-US" altLang="zh-CN" sz="2400" dirty="0" err="1">
                <a:solidFill>
                  <a:schemeClr val="tx1">
                    <a:lumMod val="75000"/>
                    <a:lumOff val="25000"/>
                  </a:schemeClr>
                </a:solidFill>
                <a:latin typeface="汉仪夏日体W" panose="00020600040101010101" pitchFamily="18" charset="-122"/>
                <a:ea typeface="汉仪夏日体W" panose="00020600040101010101" pitchFamily="18" charset="-122"/>
              </a:rPr>
              <a:t>Programme</a:t>
            </a:r>
            <a:endParaRPr lang="zh-CN" altLang="en-US" sz="24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8" cstate="screen"/>
          <a:srcRect t="-10904" r="-11007"/>
          <a:stretch>
            <a:fillRect/>
          </a:stretch>
        </p:blipFill>
        <p:spPr>
          <a:xfrm>
            <a:off x="1812427" y="990855"/>
            <a:ext cx="1125990" cy="534227"/>
          </a:xfrm>
          <a:prstGeom prst="rect">
            <a:avLst/>
          </a:prstGeom>
        </p:spPr>
      </p:pic>
      <p:pic>
        <p:nvPicPr>
          <p:cNvPr id="4" name="图片 3"/>
          <p:cNvPicPr>
            <a:picLocks noChangeAspect="1"/>
          </p:cNvPicPr>
          <p:nvPr/>
        </p:nvPicPr>
        <p:blipFill>
          <a:blip r:embed="rId9"/>
          <a:stretch>
            <a:fillRect/>
          </a:stretch>
        </p:blipFill>
        <p:spPr>
          <a:xfrm>
            <a:off x="1717281" y="5056728"/>
            <a:ext cx="1237657" cy="1042238"/>
          </a:xfrm>
          <a:prstGeom prst="rect">
            <a:avLst/>
          </a:prstGeom>
        </p:spPr>
      </p:pic>
      <p:sp>
        <p:nvSpPr>
          <p:cNvPr id="128" name="文本框 127"/>
          <p:cNvSpPr txBox="1"/>
          <p:nvPr/>
        </p:nvSpPr>
        <p:spPr>
          <a:xfrm>
            <a:off x="3649956" y="2415878"/>
            <a:ext cx="2674644" cy="460375"/>
          </a:xfrm>
          <a:prstGeom prst="rect">
            <a:avLst/>
          </a:prstGeom>
          <a:noFill/>
        </p:spPr>
        <p:txBody>
          <a:bodyPr wrap="square" rtlCol="0">
            <a:spAutoFit/>
          </a:bodyPr>
          <a:lstStyle/>
          <a:p>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魔</a:t>
            </a:r>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幻宠物类</a:t>
            </a:r>
            <a:endPar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5" name="文本框 34"/>
          <p:cNvSpPr txBox="1"/>
          <p:nvPr/>
        </p:nvSpPr>
        <p:spPr>
          <a:xfrm>
            <a:off x="7592060" y="4320540"/>
            <a:ext cx="2689225" cy="460375"/>
          </a:xfrm>
          <a:prstGeom prst="rect">
            <a:avLst/>
          </a:prstGeom>
          <a:noFill/>
        </p:spPr>
        <p:txBody>
          <a:bodyPr wrap="square" rtlCol="0">
            <a:spAutoFit/>
          </a:bodyPr>
          <a:lstStyle/>
          <a:p>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完整程序</a:t>
            </a:r>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制作</a:t>
            </a:r>
            <a:endPar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9" name="文本框 38"/>
          <p:cNvSpPr txBox="1"/>
          <p:nvPr/>
        </p:nvSpPr>
        <p:spPr>
          <a:xfrm>
            <a:off x="5668948" y="3427433"/>
            <a:ext cx="2772741" cy="460375"/>
          </a:xfrm>
          <a:prstGeom prst="rect">
            <a:avLst/>
          </a:prstGeom>
          <a:noFill/>
        </p:spPr>
        <p:txBody>
          <a:bodyPr wrap="square" rtlCol="0">
            <a:spAutoFit/>
          </a:bodyPr>
          <a:lstStyle/>
          <a:p>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操作魔</a:t>
            </a:r>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幻宠</a:t>
            </a:r>
            <a:r>
              <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rPr>
              <a:t>物</a:t>
            </a:r>
            <a:endParaRPr lang="zh-CN" altLang="en-US" sz="24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48" name="图片 147" descr="D:\魔法宠物授课\PPT图片\独角兽.svg独角兽"/>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3011343" y="2279278"/>
            <a:ext cx="649276" cy="648970"/>
          </a:xfrm>
          <a:prstGeom prst="rect">
            <a:avLst/>
          </a:prstGeom>
        </p:spPr>
      </p:pic>
      <p:pic>
        <p:nvPicPr>
          <p:cNvPr id="38" name="图片 37" descr="D:\魔法宠物授课\PPT图片\哗啦啦代金券.svg哗啦啦代金券"/>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5090587" y="3350878"/>
            <a:ext cx="623471" cy="622935"/>
          </a:xfrm>
          <a:prstGeom prst="rect">
            <a:avLst/>
          </a:prstGeom>
        </p:spPr>
      </p:pic>
      <p:pic>
        <p:nvPicPr>
          <p:cNvPr id="2" name="图片 1" descr="D:\魔法宠物授课\PPT图片\Python.svgPython"/>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6885017" y="4269302"/>
            <a:ext cx="623471" cy="622935"/>
          </a:xfrm>
          <a:prstGeom prst="rect">
            <a:avLst/>
          </a:prstGeom>
        </p:spPr>
      </p:pic>
      <p:pic>
        <p:nvPicPr>
          <p:cNvPr id="3" name="图片 2" descr="saber-toothed-cat-head"/>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43990" y="633730"/>
            <a:ext cx="1628140" cy="16281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114" grpId="0"/>
      <p:bldP spid="128"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descr="屏幕截图 2023-11-26 163440"/>
          <p:cNvPicPr>
            <a:picLocks noChangeAspect="1"/>
          </p:cNvPicPr>
          <p:nvPr/>
        </p:nvPicPr>
        <p:blipFill>
          <a:blip r:embed="rId2"/>
          <a:stretch>
            <a:fillRect/>
          </a:stretch>
        </p:blipFill>
        <p:spPr>
          <a:xfrm>
            <a:off x="0" y="290830"/>
            <a:ext cx="6692265" cy="6276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descr="屏幕截图 2023-11-26 163731"/>
          <p:cNvPicPr>
            <a:picLocks noChangeAspect="1"/>
          </p:cNvPicPr>
          <p:nvPr/>
        </p:nvPicPr>
        <p:blipFill>
          <a:blip r:embed="rId2"/>
          <a:stretch>
            <a:fillRect/>
          </a:stretch>
        </p:blipFill>
        <p:spPr>
          <a:xfrm>
            <a:off x="1810385" y="1337945"/>
            <a:ext cx="7743825" cy="4181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3" name="图片 2" descr="屏幕截图 2023-11-26 163847"/>
          <p:cNvPicPr>
            <a:picLocks noChangeAspect="1"/>
          </p:cNvPicPr>
          <p:nvPr/>
        </p:nvPicPr>
        <p:blipFill>
          <a:blip r:embed="rId2"/>
          <a:stretch>
            <a:fillRect/>
          </a:stretch>
        </p:blipFill>
        <p:spPr>
          <a:xfrm>
            <a:off x="2392045" y="372110"/>
            <a:ext cx="7046595" cy="62826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descr="屏幕截图 2023-11-26 163956"/>
          <p:cNvPicPr>
            <a:picLocks noChangeAspect="1"/>
          </p:cNvPicPr>
          <p:nvPr/>
        </p:nvPicPr>
        <p:blipFill>
          <a:blip r:embed="rId2"/>
          <a:stretch>
            <a:fillRect/>
          </a:stretch>
        </p:blipFill>
        <p:spPr>
          <a:xfrm>
            <a:off x="2449195" y="308610"/>
            <a:ext cx="7112000" cy="65493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descr="屏幕截图 2023-11-26 164043"/>
          <p:cNvPicPr>
            <a:picLocks noChangeAspect="1"/>
          </p:cNvPicPr>
          <p:nvPr/>
        </p:nvPicPr>
        <p:blipFill>
          <a:blip r:embed="rId2"/>
          <a:stretch>
            <a:fillRect/>
          </a:stretch>
        </p:blipFill>
        <p:spPr>
          <a:xfrm>
            <a:off x="2188210" y="257810"/>
            <a:ext cx="7427595" cy="6342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3" name="图片 2" descr="屏幕截图 2023-11-26 164144"/>
          <p:cNvPicPr>
            <a:picLocks noChangeAspect="1"/>
          </p:cNvPicPr>
          <p:nvPr/>
        </p:nvPicPr>
        <p:blipFill>
          <a:blip r:embed="rId2"/>
          <a:stretch>
            <a:fillRect/>
          </a:stretch>
        </p:blipFill>
        <p:spPr>
          <a:xfrm>
            <a:off x="2181860" y="544830"/>
            <a:ext cx="7802245" cy="6313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descr="D:\魔法宠物授课\PPT图片\独角兽.svg独角兽"/>
          <p:cNvPicPr>
            <a:picLocks noChangeAspect="1"/>
          </p:cNvPicPr>
          <p:nvPr/>
        </p:nvPicPr>
        <p:blipFill>
          <a:blip r:embed="rId2"/>
          <a:srcRect/>
          <a:stretch>
            <a:fillRect/>
          </a:stretch>
        </p:blipFill>
        <p:spPr>
          <a:xfrm>
            <a:off x="722352" y="312770"/>
            <a:ext cx="676715" cy="676275"/>
          </a:xfrm>
          <a:prstGeom prst="rect">
            <a:avLst/>
          </a:prstGeom>
        </p:spPr>
      </p:pic>
      <p:sp>
        <p:nvSpPr>
          <p:cNvPr id="2" name="文本框 1"/>
          <p:cNvSpPr txBox="1"/>
          <p:nvPr/>
        </p:nvSpPr>
        <p:spPr>
          <a:xfrm>
            <a:off x="1645920" y="487680"/>
            <a:ext cx="4064000" cy="51689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自由时间！！</a:t>
            </a:r>
            <a:endParaRPr lang="zh-CN" altLang="en-US" sz="2800">
              <a:latin typeface="Arial" panose="020B0604020202020204" pitchFamily="34" charset="0"/>
              <a:ea typeface="微软雅黑" panose="020B0503020204020204" charset="-122"/>
            </a:endParaRPr>
          </a:p>
        </p:txBody>
      </p:sp>
      <p:sp>
        <p:nvSpPr>
          <p:cNvPr id="8" name="圆角矩形 7"/>
          <p:cNvSpPr/>
          <p:nvPr/>
        </p:nvSpPr>
        <p:spPr>
          <a:xfrm>
            <a:off x="3505200" y="1229360"/>
            <a:ext cx="3859530" cy="537464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700145" y="1584325"/>
            <a:ext cx="3493135" cy="48869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tx1"/>
                </a:solidFill>
                <a:latin typeface="Arial" panose="020B0604020202020204" pitchFamily="34" charset="0"/>
                <a:ea typeface="微软雅黑" panose="020B0503020204020204" charset="-122"/>
              </a:rPr>
              <a:t>现在你可以做以下选择：</a:t>
            </a:r>
            <a:endParaRPr lang="zh-CN" altLang="en-US" sz="2000">
              <a:solidFill>
                <a:schemeClr val="tx1"/>
              </a:solidFill>
              <a:latin typeface="Arial" panose="020B0604020202020204" pitchFamily="34" charset="0"/>
              <a:ea typeface="微软雅黑" panose="020B0503020204020204" charset="-122"/>
            </a:endParaRPr>
          </a:p>
          <a:p>
            <a:pPr algn="l"/>
            <a:r>
              <a:rPr lang="en-US" altLang="zh-CN" sz="2000">
                <a:solidFill>
                  <a:schemeClr val="tx1"/>
                </a:solidFill>
                <a:latin typeface="Arial" panose="020B0604020202020204" pitchFamily="34" charset="0"/>
                <a:ea typeface="微软雅黑" panose="020B0503020204020204" charset="-122"/>
              </a:rPr>
              <a:t>(1)</a:t>
            </a:r>
            <a:r>
              <a:rPr lang="zh-CN" altLang="en-US" sz="2000">
                <a:solidFill>
                  <a:schemeClr val="tx1"/>
                </a:solidFill>
                <a:latin typeface="Arial" panose="020B0604020202020204" pitchFamily="34" charset="0"/>
                <a:ea typeface="微软雅黑" panose="020B0503020204020204" charset="-122"/>
              </a:rPr>
              <a:t>打开</a:t>
            </a:r>
            <a:r>
              <a:rPr lang="en-US" altLang="zh-CN" sz="2000">
                <a:solidFill>
                  <a:schemeClr val="tx1"/>
                </a:solidFill>
                <a:latin typeface="Arial" panose="020B0604020202020204" pitchFamily="34" charset="0"/>
                <a:ea typeface="微软雅黑" panose="020B0503020204020204" charset="-122"/>
              </a:rPr>
              <a:t>“</a:t>
            </a:r>
            <a:r>
              <a:rPr lang="zh-CN" altLang="en-US" sz="2000">
                <a:solidFill>
                  <a:schemeClr val="tx1"/>
                </a:solidFill>
                <a:latin typeface="Arial" panose="020B0604020202020204" pitchFamily="34" charset="0"/>
                <a:ea typeface="微软雅黑" panose="020B0503020204020204" charset="-122"/>
              </a:rPr>
              <a:t>魔法宠物程序制作</a:t>
            </a:r>
            <a:r>
              <a:rPr lang="en-US" altLang="zh-CN" sz="2000">
                <a:solidFill>
                  <a:schemeClr val="tx1"/>
                </a:solidFill>
                <a:latin typeface="Arial" panose="020B0604020202020204" pitchFamily="34" charset="0"/>
                <a:ea typeface="微软雅黑" panose="020B0503020204020204" charset="-122"/>
              </a:rPr>
              <a:t>”</a:t>
            </a:r>
            <a:r>
              <a:rPr lang="zh-CN" altLang="en-US" sz="2000">
                <a:solidFill>
                  <a:schemeClr val="tx1"/>
                </a:solidFill>
                <a:latin typeface="Arial" panose="020B0604020202020204" pitchFamily="34" charset="0"/>
                <a:ea typeface="微软雅黑" panose="020B0503020204020204" charset="-122"/>
              </a:rPr>
              <a:t>这个文件，然后发挥想象力去创造属于你的魔法宠物</a:t>
            </a:r>
            <a:r>
              <a:rPr lang="en-US" altLang="zh-CN" sz="2000">
                <a:solidFill>
                  <a:schemeClr val="tx1"/>
                </a:solidFill>
                <a:latin typeface="Arial" panose="020B0604020202020204" pitchFamily="34" charset="0"/>
                <a:ea typeface="微软雅黑" panose="020B0503020204020204" charset="-122"/>
              </a:rPr>
              <a:t>(</a:t>
            </a:r>
            <a:r>
              <a:rPr lang="zh-CN" altLang="en-US" sz="2000">
                <a:solidFill>
                  <a:schemeClr val="tx1"/>
                </a:solidFill>
                <a:latin typeface="Arial" panose="020B0604020202020204" pitchFamily="34" charset="0"/>
                <a:ea typeface="微软雅黑" panose="020B0503020204020204" charset="-122"/>
              </a:rPr>
              <a:t>后面会选一些优秀的上来展示一下</a:t>
            </a:r>
            <a:r>
              <a:rPr lang="en-US" altLang="zh-CN" sz="2000">
                <a:solidFill>
                  <a:schemeClr val="tx1"/>
                </a:solidFill>
                <a:latin typeface="Arial" panose="020B0604020202020204" pitchFamily="34" charset="0"/>
                <a:ea typeface="微软雅黑" panose="020B0503020204020204" charset="-122"/>
              </a:rPr>
              <a:t>)</a:t>
            </a:r>
            <a:r>
              <a:rPr lang="zh-CN" altLang="en-US" sz="2000">
                <a:solidFill>
                  <a:schemeClr val="tx1"/>
                </a:solidFill>
                <a:latin typeface="Arial" panose="020B0604020202020204" pitchFamily="34" charset="0"/>
                <a:ea typeface="微软雅黑" panose="020B0503020204020204" charset="-122"/>
              </a:rPr>
              <a:t>，当有些操作不太会时可看看</a:t>
            </a:r>
            <a:r>
              <a:rPr lang="en-US" altLang="zh-CN" sz="2000">
                <a:solidFill>
                  <a:schemeClr val="tx1"/>
                </a:solidFill>
                <a:latin typeface="Arial" panose="020B0604020202020204" pitchFamily="34" charset="0"/>
                <a:ea typeface="微软雅黑" panose="020B0503020204020204" charset="-122"/>
              </a:rPr>
              <a:t>MyMagicPet</a:t>
            </a:r>
            <a:endParaRPr lang="en-US" altLang="zh-CN" sz="2000">
              <a:solidFill>
                <a:schemeClr val="tx1"/>
              </a:solidFill>
              <a:latin typeface="Arial" panose="020B0604020202020204" pitchFamily="34" charset="0"/>
              <a:ea typeface="微软雅黑" panose="020B0503020204020204" charset="-122"/>
            </a:endParaRPr>
          </a:p>
          <a:p>
            <a:pPr algn="l"/>
            <a:r>
              <a:rPr lang="zh-CN" altLang="en-US" sz="2000">
                <a:solidFill>
                  <a:schemeClr val="tx1"/>
                </a:solidFill>
                <a:latin typeface="Arial" panose="020B0604020202020204" pitchFamily="34" charset="0"/>
                <a:ea typeface="微软雅黑" panose="020B0503020204020204" charset="-122"/>
              </a:rPr>
              <a:t>最下边得一些任务和相关的完成任务的代码</a:t>
            </a:r>
            <a:endParaRPr lang="zh-CN" altLang="en-US" sz="2000">
              <a:solidFill>
                <a:schemeClr val="tx1"/>
              </a:solidFill>
              <a:latin typeface="Arial" panose="020B0604020202020204" pitchFamily="34" charset="0"/>
              <a:ea typeface="微软雅黑" panose="020B0503020204020204" charset="-122"/>
            </a:endParaRPr>
          </a:p>
          <a:p>
            <a:pPr algn="l"/>
            <a:r>
              <a:rPr lang="en-US" altLang="zh-CN" sz="2000">
                <a:solidFill>
                  <a:schemeClr val="tx1"/>
                </a:solidFill>
                <a:latin typeface="Arial" panose="020B0604020202020204" pitchFamily="34" charset="0"/>
                <a:ea typeface="微软雅黑" panose="020B0503020204020204" charset="-122"/>
              </a:rPr>
              <a:t>(2)</a:t>
            </a:r>
            <a:r>
              <a:rPr lang="zh-CN" altLang="en-US" sz="2000">
                <a:solidFill>
                  <a:schemeClr val="tx1"/>
                </a:solidFill>
                <a:latin typeface="Arial" panose="020B0604020202020204" pitchFamily="34" charset="0"/>
                <a:ea typeface="微软雅黑" panose="020B0503020204020204" charset="-122"/>
              </a:rPr>
              <a:t>打开</a:t>
            </a:r>
            <a:r>
              <a:rPr lang="en-US" altLang="zh-CN" sz="2000">
                <a:solidFill>
                  <a:schemeClr val="tx1"/>
                </a:solidFill>
                <a:latin typeface="Arial" panose="020B0604020202020204" pitchFamily="34" charset="0"/>
                <a:ea typeface="微软雅黑" panose="020B0503020204020204" charset="-122"/>
              </a:rPr>
              <a:t>“MyMagicPet”</a:t>
            </a:r>
            <a:r>
              <a:rPr lang="zh-CN" altLang="en-US" sz="2000">
                <a:solidFill>
                  <a:schemeClr val="tx1"/>
                </a:solidFill>
                <a:latin typeface="Arial" panose="020B0604020202020204" pitchFamily="34" charset="0"/>
                <a:ea typeface="微软雅黑" panose="020B0503020204020204" charset="-122"/>
              </a:rPr>
              <a:t>，研究一下里边的代码，看看底下的几个任务，看看能不能完成，也可以学习一下任务下面对应的代码</a:t>
            </a:r>
            <a:endParaRPr lang="zh-CN" altLang="en-US" sz="2000">
              <a:solidFill>
                <a:schemeClr val="tx1"/>
              </a:solidFill>
              <a:latin typeface="Arial" panose="020B0604020202020204" pitchFamily="34" charset="0"/>
              <a:ea typeface="微软雅黑" panose="020B0503020204020204" charset="-122"/>
            </a:endParaRPr>
          </a:p>
        </p:txBody>
      </p:sp>
      <p:sp>
        <p:nvSpPr>
          <p:cNvPr id="16" name="圆角矩形 15"/>
          <p:cNvSpPr/>
          <p:nvPr/>
        </p:nvSpPr>
        <p:spPr>
          <a:xfrm>
            <a:off x="7528560" y="1402080"/>
            <a:ext cx="3911600" cy="4114800"/>
          </a:xfrm>
          <a:prstGeom prst="roundRect">
            <a:avLst/>
          </a:prstGeom>
          <a:gradFill>
            <a:gsLst>
              <a:gs pos="0">
                <a:srgbClr val="012D86"/>
              </a:gs>
              <a:gs pos="100000">
                <a:srgbClr val="0E2557"/>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650480" y="1695450"/>
            <a:ext cx="3719195" cy="348424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solidFill>
                  <a:schemeClr val="bg1"/>
                </a:solidFill>
                <a:latin typeface="Arial" panose="020B0604020202020204" pitchFamily="34" charset="0"/>
                <a:ea typeface="微软雅黑" panose="020B0503020204020204" charset="-122"/>
              </a:rPr>
              <a:t>(3)</a:t>
            </a:r>
            <a:r>
              <a:rPr lang="zh-CN" altLang="en-US" sz="2000">
                <a:solidFill>
                  <a:schemeClr val="bg1"/>
                </a:solidFill>
                <a:latin typeface="Arial" panose="020B0604020202020204" pitchFamily="34" charset="0"/>
                <a:ea typeface="微软雅黑" panose="020B0503020204020204" charset="-122"/>
              </a:rPr>
              <a:t>这个就留给比较有能力的同学或是比较喜欢玩玩一些程序的同学，可以打开</a:t>
            </a:r>
            <a:r>
              <a:rPr lang="en-US" altLang="zh-CN" sz="2000">
                <a:solidFill>
                  <a:schemeClr val="bg1"/>
                </a:solidFill>
                <a:latin typeface="Arial" panose="020B0604020202020204" pitchFamily="34" charset="0"/>
                <a:ea typeface="微软雅黑" panose="020B0503020204020204" charset="-122"/>
              </a:rPr>
              <a:t>“MyMagic_pro”</a:t>
            </a:r>
            <a:endParaRPr lang="en-US" altLang="zh-CN" sz="2000">
              <a:solidFill>
                <a:schemeClr val="bg1"/>
              </a:solidFill>
              <a:latin typeface="Arial" panose="020B0604020202020204" pitchFamily="34" charset="0"/>
              <a:ea typeface="微软雅黑" panose="020B0503020204020204" charset="-122"/>
            </a:endParaRPr>
          </a:p>
          <a:p>
            <a:pPr algn="l"/>
            <a:r>
              <a:rPr lang="zh-CN" altLang="en-US" sz="2000">
                <a:solidFill>
                  <a:schemeClr val="bg1"/>
                </a:solidFill>
                <a:latin typeface="Arial" panose="020B0604020202020204" pitchFamily="34" charset="0"/>
                <a:ea typeface="微软雅黑" panose="020B0503020204020204" charset="-122"/>
              </a:rPr>
              <a:t>里边有一个升级版的魔法宠物程序，可以直接运行，看看里边的功能，并思考一下里边的功能时怎么由代码实现的，里边程序的执行还会涉及到</a:t>
            </a:r>
            <a:r>
              <a:rPr lang="en-US" altLang="zh-CN" sz="2000">
                <a:solidFill>
                  <a:schemeClr val="bg1"/>
                </a:solidFill>
                <a:latin typeface="Arial" panose="020B0604020202020204" pitchFamily="34" charset="0"/>
                <a:ea typeface="微软雅黑" panose="020B0503020204020204" charset="-122"/>
              </a:rPr>
              <a:t>DB</a:t>
            </a:r>
            <a:r>
              <a:rPr lang="zh-CN" altLang="en-US" sz="2000">
                <a:solidFill>
                  <a:schemeClr val="bg1"/>
                </a:solidFill>
                <a:latin typeface="Arial" panose="020B0604020202020204" pitchFamily="34" charset="0"/>
                <a:ea typeface="微软雅黑" panose="020B0503020204020204" charset="-122"/>
              </a:rPr>
              <a:t>文件夹里边的代码，涉及到一些文件操作的知识，感兴趣的可以了解</a:t>
            </a:r>
            <a:r>
              <a:rPr lang="zh-CN" altLang="en-US" sz="2000">
                <a:solidFill>
                  <a:schemeClr val="bg1"/>
                </a:solidFill>
                <a:latin typeface="Arial" panose="020B0604020202020204" pitchFamily="34" charset="0"/>
                <a:ea typeface="微软雅黑" panose="020B0503020204020204" charset="-122"/>
              </a:rPr>
              <a:t>一下</a:t>
            </a:r>
            <a:endParaRPr lang="zh-CN" altLang="en-US" sz="2000">
              <a:solidFill>
                <a:schemeClr val="bg1"/>
              </a:solidFill>
              <a:latin typeface="Arial" panose="020B0604020202020204" pitchFamily="34" charset="0"/>
              <a:ea typeface="微软雅黑" panose="020B0503020204020204" charset="-122"/>
            </a:endParaRPr>
          </a:p>
        </p:txBody>
      </p:sp>
      <p:pic>
        <p:nvPicPr>
          <p:cNvPr id="3" name="图片 2" descr="屏幕截图 2023-11-26 164307"/>
          <p:cNvPicPr>
            <a:picLocks noChangeAspect="1"/>
          </p:cNvPicPr>
          <p:nvPr/>
        </p:nvPicPr>
        <p:blipFill>
          <a:blip r:embed="rId3"/>
          <a:stretch>
            <a:fillRect/>
          </a:stretch>
        </p:blipFill>
        <p:spPr>
          <a:xfrm>
            <a:off x="495300" y="1502410"/>
            <a:ext cx="3009900" cy="1695450"/>
          </a:xfrm>
          <a:prstGeom prst="rect">
            <a:avLst/>
          </a:prstGeom>
        </p:spPr>
      </p:pic>
      <p:pic>
        <p:nvPicPr>
          <p:cNvPr id="4" name="图片 3" descr="宇航员飞翔"/>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25830" y="3500755"/>
            <a:ext cx="2044700" cy="21088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14" grpId="0"/>
      <p:bldP spid="14"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330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646170" y="908685"/>
            <a:ext cx="5025390" cy="541083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5146172" y="1869995"/>
            <a:ext cx="680323"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01</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
        <p:nvSpPr>
          <p:cNvPr id="3" name="文本框 2"/>
          <p:cNvSpPr txBox="1"/>
          <p:nvPr/>
        </p:nvSpPr>
        <p:spPr>
          <a:xfrm>
            <a:off x="4533900" y="2737485"/>
            <a:ext cx="3348355" cy="9334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3200">
                <a:latin typeface="Arial" panose="020B0604020202020204" pitchFamily="34" charset="0"/>
                <a:ea typeface="微软雅黑" panose="020B0503020204020204" charset="-122"/>
              </a:rPr>
              <a:t>创建魔</a:t>
            </a:r>
            <a:r>
              <a:rPr lang="zh-CN" altLang="en-US" sz="3200">
                <a:latin typeface="Arial" panose="020B0604020202020204" pitchFamily="34" charset="0"/>
                <a:ea typeface="微软雅黑" panose="020B0503020204020204" charset="-122"/>
              </a:rPr>
              <a:t>幻宠物类</a:t>
            </a:r>
            <a:endParaRPr lang="zh-CN" altLang="en-US" sz="32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1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0328275" y="4408170"/>
            <a:ext cx="1303020" cy="1231900"/>
          </a:xfrm>
          <a:prstGeom prst="ellipse">
            <a:avLst/>
          </a:prstGeom>
          <a:solidFill>
            <a:schemeClr val="bg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2"/>
            </p:custDataLst>
          </p:nvPr>
        </p:nvSpPr>
        <p:spPr>
          <a:xfrm>
            <a:off x="8963660" y="4408170"/>
            <a:ext cx="1303020" cy="1231900"/>
          </a:xfrm>
          <a:prstGeom prst="ellipse">
            <a:avLst/>
          </a:prstGeom>
          <a:solidFill>
            <a:schemeClr val="bg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descr="D:\魔法宠物授课\PPT图片\宠物猫咪.svg宠物猫咪"/>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722352" y="312770"/>
            <a:ext cx="676715" cy="676275"/>
          </a:xfrm>
          <a:prstGeom prst="rect">
            <a:avLst/>
          </a:prstGeom>
        </p:spPr>
      </p:pic>
      <p:sp>
        <p:nvSpPr>
          <p:cNvPr id="9" name="文本框 8"/>
          <p:cNvSpPr txBox="1"/>
          <p:nvPr/>
        </p:nvSpPr>
        <p:spPr>
          <a:xfrm>
            <a:off x="1790065" y="518160"/>
            <a:ext cx="1511300" cy="487680"/>
          </a:xfrm>
          <a:prstGeom prst="rect">
            <a:avLst/>
          </a:prstGeom>
          <a:noFill/>
        </p:spPr>
        <p:txBody>
          <a:bodyPr wrap="square" rtlCol="0">
            <a:noAutofit/>
          </a:bodyPr>
          <a:lstStyle/>
          <a:p>
            <a:r>
              <a:rPr lang="zh-CN" altLang="en-US" sz="2400" b="1" dirty="0"/>
              <a:t>什么是类？</a:t>
            </a:r>
            <a:endParaRPr lang="zh-CN" altLang="en-US" sz="2400" b="1" dirty="0"/>
          </a:p>
          <a:p>
            <a:endParaRPr lang="zh-CN" altLang="en-US" sz="2400" b="1" dirty="0"/>
          </a:p>
        </p:txBody>
      </p:sp>
      <p:pic>
        <p:nvPicPr>
          <p:cNvPr id="6" name="图片 5" descr="摄图网_500774812_披萨（非企业商用）"/>
          <p:cNvPicPr>
            <a:picLocks noChangeAspect="1"/>
          </p:cNvPicPr>
          <p:nvPr/>
        </p:nvPicPr>
        <p:blipFill>
          <a:blip r:embed="rId6"/>
          <a:stretch>
            <a:fillRect/>
          </a:stretch>
        </p:blipFill>
        <p:spPr>
          <a:xfrm>
            <a:off x="1091565" y="1765935"/>
            <a:ext cx="3337560" cy="2227580"/>
          </a:xfrm>
          <a:prstGeom prst="rect">
            <a:avLst/>
          </a:prstGeom>
        </p:spPr>
      </p:pic>
      <p:sp>
        <p:nvSpPr>
          <p:cNvPr id="13" name="右箭头 12"/>
          <p:cNvSpPr/>
          <p:nvPr/>
        </p:nvSpPr>
        <p:spPr>
          <a:xfrm>
            <a:off x="4728210" y="2616200"/>
            <a:ext cx="852805" cy="46545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626100" y="2397125"/>
            <a:ext cx="2059940" cy="965835"/>
          </a:xfrm>
          <a:prstGeom prst="rect">
            <a:avLst/>
          </a:prstGeom>
        </p:spPr>
        <p:txBody>
          <a:bodyPr>
            <a:noAutofit/>
            <a:extLst>
              <a:ext uri="{4A0BC546-FE56-4ADE-93B0-CB8AF2F6F144}">
                <wpsdc:textFrameExt xmlns:wpsdc="http://www.wps.cn/officeDocument/2022/drawingmlCustomData" type="text"/>
              </a:ext>
            </a:extLst>
          </a:bodyPr>
          <a:p>
            <a:r>
              <a:rPr lang="zh-CN" altLang="en-US" sz="2400">
                <a:solidFill>
                  <a:schemeClr val="tx1"/>
                </a:solidFill>
                <a:latin typeface="华文宋体" panose="02010600040101010101" charset="-122"/>
                <a:ea typeface="华文宋体" panose="02010600040101010101" charset="-122"/>
              </a:rPr>
              <a:t>思考一下披萨的共同特点？</a:t>
            </a:r>
            <a:endParaRPr lang="zh-CN" altLang="en-US" sz="2400">
              <a:solidFill>
                <a:schemeClr val="tx1"/>
              </a:solidFill>
              <a:latin typeface="华文宋体" panose="02010600040101010101" charset="-122"/>
              <a:ea typeface="华文宋体" panose="02010600040101010101" charset="-122"/>
            </a:endParaRPr>
          </a:p>
        </p:txBody>
      </p:sp>
      <p:sp>
        <p:nvSpPr>
          <p:cNvPr id="20" name="单圆角矩形 19"/>
          <p:cNvSpPr/>
          <p:nvPr/>
        </p:nvSpPr>
        <p:spPr>
          <a:xfrm>
            <a:off x="2545715" y="4408170"/>
            <a:ext cx="4386580" cy="1231900"/>
          </a:xfrm>
          <a:prstGeom prst="round1Rect">
            <a:avLst>
              <a:gd name="adj" fmla="val 2075"/>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545715" y="4408170"/>
            <a:ext cx="4224655" cy="1090295"/>
          </a:xfrm>
          <a:prstGeom prst="rect">
            <a:avLst/>
          </a:prstGeom>
        </p:spPr>
        <p:txBody>
          <a:bodyPr>
            <a:noAutofit/>
            <a:extLst>
              <a:ext uri="{4A0BC546-FE56-4ADE-93B0-CB8AF2F6F144}">
                <wpsdc:textFrameExt xmlns:wpsdc="http://www.wps.cn/officeDocument/2022/drawingmlCustomData" type="text"/>
              </a:ext>
            </a:extLst>
          </a:bodyPr>
          <a:p>
            <a:r>
              <a:rPr lang="zh-CN" altLang="en-US" sz="2400">
                <a:solidFill>
                  <a:schemeClr val="tx1"/>
                </a:solidFill>
                <a:latin typeface="Arial" panose="020B0604020202020204" pitchFamily="34" charset="0"/>
                <a:ea typeface="微软雅黑" panose="020B0503020204020204" charset="-122"/>
              </a:rPr>
              <a:t>具有一些共同事物的总称，我们就可以叫他类了，那接下来我们接着介绍在</a:t>
            </a:r>
            <a:r>
              <a:rPr lang="en-US" altLang="zh-CN" sz="2400">
                <a:solidFill>
                  <a:schemeClr val="tx1"/>
                </a:solidFill>
                <a:latin typeface="Arial" panose="020B0604020202020204" pitchFamily="34" charset="0"/>
                <a:ea typeface="微软雅黑" panose="020B0503020204020204" charset="-122"/>
              </a:rPr>
              <a:t>python</a:t>
            </a:r>
            <a:r>
              <a:rPr lang="zh-CN" altLang="en-US" sz="2400">
                <a:solidFill>
                  <a:schemeClr val="tx1"/>
                </a:solidFill>
                <a:latin typeface="Arial" panose="020B0604020202020204" pitchFamily="34" charset="0"/>
                <a:ea typeface="微软雅黑" panose="020B0503020204020204" charset="-122"/>
              </a:rPr>
              <a:t>中的类</a:t>
            </a:r>
            <a:endParaRPr lang="zh-CN" altLang="en-US" sz="2400">
              <a:solidFill>
                <a:schemeClr val="tx1"/>
              </a:solidFill>
              <a:latin typeface="Arial" panose="020B0604020202020204" pitchFamily="34" charset="0"/>
              <a:ea typeface="微软雅黑" panose="020B0503020204020204" charset="-122"/>
            </a:endParaRPr>
          </a:p>
        </p:txBody>
      </p:sp>
      <p:sp>
        <p:nvSpPr>
          <p:cNvPr id="22" name="椭圆 21"/>
          <p:cNvSpPr/>
          <p:nvPr/>
        </p:nvSpPr>
        <p:spPr>
          <a:xfrm>
            <a:off x="7599045" y="4408170"/>
            <a:ext cx="1303020" cy="1231900"/>
          </a:xfrm>
          <a:prstGeom prst="ellipse">
            <a:avLst/>
          </a:prstGeom>
          <a:solidFill>
            <a:schemeClr val="bg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7898765" y="4612640"/>
            <a:ext cx="704215" cy="739775"/>
          </a:xfrm>
          <a:prstGeom prst="rect">
            <a:avLst/>
          </a:prstGeom>
        </p:spPr>
        <p:txBody>
          <a:bodyPr>
            <a:noAutofit/>
            <a:extLst>
              <a:ext uri="{4A0BC546-FE56-4ADE-93B0-CB8AF2F6F144}">
                <wpsdc:textFrameExt xmlns:wpsdc="http://www.wps.cn/officeDocument/2022/drawingmlCustomData" type="text"/>
              </a:ext>
            </a:extLst>
          </a:bodyPr>
          <a:p>
            <a:r>
              <a:rPr lang="zh-CN" altLang="en-US" sz="2000">
                <a:solidFill>
                  <a:schemeClr val="tx1">
                    <a:lumMod val="85000"/>
                    <a:lumOff val="15000"/>
                  </a:schemeClr>
                </a:solidFill>
                <a:latin typeface="Arial" panose="020B0604020202020204" pitchFamily="34" charset="0"/>
                <a:ea typeface="微软雅黑" panose="020B0503020204020204" charset="-122"/>
              </a:rPr>
              <a:t>都是</a:t>
            </a:r>
            <a:endParaRPr lang="zh-CN" altLang="en-US" sz="2000">
              <a:solidFill>
                <a:schemeClr val="tx1">
                  <a:lumMod val="85000"/>
                  <a:lumOff val="15000"/>
                </a:schemeClr>
              </a:solidFill>
              <a:latin typeface="Arial" panose="020B0604020202020204" pitchFamily="34" charset="0"/>
              <a:ea typeface="微软雅黑" panose="020B0503020204020204" charset="-122"/>
            </a:endParaRPr>
          </a:p>
          <a:p>
            <a:r>
              <a:rPr lang="zh-CN" altLang="en-US" sz="2000">
                <a:solidFill>
                  <a:schemeClr val="tx1">
                    <a:lumMod val="85000"/>
                    <a:lumOff val="15000"/>
                  </a:schemeClr>
                </a:solidFill>
                <a:latin typeface="Arial" panose="020B0604020202020204" pitchFamily="34" charset="0"/>
                <a:ea typeface="微软雅黑" panose="020B0503020204020204" charset="-122"/>
              </a:rPr>
              <a:t>圆形</a:t>
            </a:r>
            <a:endParaRPr lang="zh-CN" altLang="en-US" sz="2000">
              <a:solidFill>
                <a:schemeClr val="tx1">
                  <a:lumMod val="85000"/>
                  <a:lumOff val="15000"/>
                </a:schemeClr>
              </a:solidFill>
              <a:latin typeface="Arial" panose="020B0604020202020204" pitchFamily="34" charset="0"/>
              <a:ea typeface="微软雅黑" panose="020B0503020204020204" charset="-122"/>
            </a:endParaRPr>
          </a:p>
        </p:txBody>
      </p:sp>
      <p:sp>
        <p:nvSpPr>
          <p:cNvPr id="29" name="文本框 28"/>
          <p:cNvSpPr txBox="1"/>
          <p:nvPr/>
        </p:nvSpPr>
        <p:spPr>
          <a:xfrm>
            <a:off x="9214485" y="4632960"/>
            <a:ext cx="801370" cy="719455"/>
          </a:xfrm>
          <a:prstGeom prst="rect">
            <a:avLst/>
          </a:prstGeom>
        </p:spPr>
        <p:txBody>
          <a:bodyPr>
            <a:noAutofit/>
            <a:extLst>
              <a:ext uri="{4A0BC546-FE56-4ADE-93B0-CB8AF2F6F144}">
                <wpsdc:textFrameExt xmlns:wpsdc="http://www.wps.cn/officeDocument/2022/drawingmlCustomData" type="text"/>
              </a:ext>
            </a:extLst>
          </a:bodyPr>
          <a:p>
            <a:r>
              <a:rPr lang="zh-CN" altLang="en-US" sz="2000">
                <a:solidFill>
                  <a:schemeClr val="tx1">
                    <a:lumMod val="85000"/>
                    <a:lumOff val="15000"/>
                  </a:schemeClr>
                </a:solidFill>
                <a:latin typeface="Arial" panose="020B0604020202020204" pitchFamily="34" charset="0"/>
                <a:ea typeface="微软雅黑" panose="020B0503020204020204" charset="-122"/>
              </a:rPr>
              <a:t>都有配料</a:t>
            </a:r>
            <a:endParaRPr lang="zh-CN" altLang="en-US" sz="2000">
              <a:solidFill>
                <a:schemeClr val="tx1">
                  <a:lumMod val="85000"/>
                  <a:lumOff val="15000"/>
                </a:schemeClr>
              </a:solidFill>
              <a:latin typeface="Arial" panose="020B0604020202020204" pitchFamily="34" charset="0"/>
              <a:ea typeface="微软雅黑" panose="020B0503020204020204" charset="-122"/>
            </a:endParaRPr>
          </a:p>
        </p:txBody>
      </p:sp>
      <p:sp>
        <p:nvSpPr>
          <p:cNvPr id="32" name="文本框 31"/>
          <p:cNvSpPr txBox="1"/>
          <p:nvPr/>
        </p:nvSpPr>
        <p:spPr>
          <a:xfrm>
            <a:off x="10472420" y="4782820"/>
            <a:ext cx="891540" cy="398780"/>
          </a:xfrm>
          <a:prstGeom prst="rect">
            <a:avLst/>
          </a:prstGeom>
        </p:spPr>
        <p:txBody>
          <a:bodyPr wrap="square">
            <a:noAutofit/>
            <a:extLst>
              <a:ext uri="{4A0BC546-FE56-4ADE-93B0-CB8AF2F6F144}">
                <wpsdc:textFrameExt xmlns:wpsdc="http://www.wps.cn/officeDocument/2022/drawingmlCustomData" type="text"/>
              </a:ext>
            </a:extLst>
          </a:bodyPr>
          <a:p>
            <a:r>
              <a:rPr lang="zh-CN" altLang="en-US" sz="2000">
                <a:solidFill>
                  <a:schemeClr val="tx1">
                    <a:lumMod val="85000"/>
                    <a:lumOff val="15000"/>
                  </a:schemeClr>
                </a:solidFill>
                <a:latin typeface="Arial" panose="020B0604020202020204" pitchFamily="34" charset="0"/>
                <a:ea typeface="微软雅黑" panose="020B0503020204020204" charset="-122"/>
              </a:rPr>
              <a:t>等等</a:t>
            </a:r>
            <a:r>
              <a:rPr lang="en-US" altLang="zh-CN" sz="2000">
                <a:solidFill>
                  <a:schemeClr val="tx1">
                    <a:lumMod val="85000"/>
                    <a:lumOff val="15000"/>
                  </a:schemeClr>
                </a:solidFill>
                <a:latin typeface="Arial" panose="020B0604020202020204" pitchFamily="34" charset="0"/>
                <a:ea typeface="微软雅黑" panose="020B0503020204020204" charset="-122"/>
              </a:rPr>
              <a:t>...</a:t>
            </a:r>
            <a:endParaRPr lang="en-US" altLang="zh-CN" sz="2000">
              <a:solidFill>
                <a:schemeClr val="tx1">
                  <a:lumMod val="85000"/>
                  <a:lumOff val="15000"/>
                </a:schemeClr>
              </a:solidFill>
              <a:latin typeface="Arial" panose="020B0604020202020204" pitchFamily="34" charset="0"/>
              <a:ea typeface="微软雅黑" panose="020B0503020204020204" charset="-122"/>
            </a:endParaRPr>
          </a:p>
        </p:txBody>
      </p:sp>
      <p:pic>
        <p:nvPicPr>
          <p:cNvPr id="100" name="图片 99"/>
          <p:cNvPicPr/>
          <p:nvPr>
            <p:custDataLst>
              <p:tags r:id="rId7"/>
            </p:custDataLst>
          </p:nvPr>
        </p:nvPicPr>
        <p:blipFill>
          <a:blip r:embed="rId8"/>
          <a:stretch>
            <a:fillRect/>
          </a:stretch>
        </p:blipFill>
        <p:spPr>
          <a:xfrm>
            <a:off x="7766050" y="1393825"/>
            <a:ext cx="3698875" cy="2910840"/>
          </a:xfrm>
          <a:prstGeom prst="rect">
            <a:avLst/>
          </a:prstGeom>
          <a:noFill/>
          <a:ln w="9525">
            <a:noFill/>
          </a:ln>
        </p:spPr>
      </p:pic>
      <p:sp>
        <p:nvSpPr>
          <p:cNvPr id="2" name="文本框 1"/>
          <p:cNvSpPr txBox="1"/>
          <p:nvPr/>
        </p:nvSpPr>
        <p:spPr>
          <a:xfrm>
            <a:off x="1091565" y="1290235"/>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先思考一下，披萨是什么东西？</a:t>
            </a:r>
            <a:endParaRPr lang="zh-CN" altLang="en-US" sz="20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9" grpId="0"/>
      <p:bldP spid="17" grpId="0"/>
      <p:bldP spid="17" grpId="1"/>
      <p:bldP spid="20" grpId="0" bldLvl="0" animBg="1"/>
      <p:bldP spid="20" grpId="1" animBg="1"/>
      <p:bldP spid="22" grpId="0" bldLvl="0" animBg="1"/>
      <p:bldP spid="22" grpId="1" animBg="1"/>
      <p:bldP spid="29" grpId="0"/>
      <p:bldP spid="29" grpId="1"/>
      <p:bldP spid="32" grpId="0"/>
      <p:bldP spid="32" grpId="1"/>
      <p:bldP spid="3" grpId="0" bldLvl="0" animBg="1"/>
      <p:bldP spid="3" grpId="1" animBg="1"/>
      <p:bldP spid="4" grpId="0" bldLvl="0" animBg="1"/>
      <p:bldP spid="4" grpId="1" animBg="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9345295" y="3173095"/>
            <a:ext cx="1628775" cy="21145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descr="D:\魔法宠物授课\PPT图片\独角兽.svg独角兽"/>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22352" y="312770"/>
            <a:ext cx="676715" cy="676275"/>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类在</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Python</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中</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D:\魔法宠物授课\PPT图片\新类的定义.png新类的定义"/>
          <p:cNvPicPr>
            <a:picLocks noChangeAspect="1"/>
          </p:cNvPicPr>
          <p:nvPr/>
        </p:nvPicPr>
        <p:blipFill>
          <a:blip r:embed="rId4"/>
          <a:srcRect/>
          <a:stretch>
            <a:fillRect/>
          </a:stretch>
        </p:blipFill>
        <p:spPr>
          <a:xfrm>
            <a:off x="631190" y="1379220"/>
            <a:ext cx="2362200" cy="2752725"/>
          </a:xfrm>
          <a:prstGeom prst="rect">
            <a:avLst/>
          </a:prstGeom>
        </p:spPr>
      </p:pic>
      <p:sp>
        <p:nvSpPr>
          <p:cNvPr id="4" name="文本框 3"/>
          <p:cNvSpPr txBox="1"/>
          <p:nvPr/>
        </p:nvSpPr>
        <p:spPr>
          <a:xfrm>
            <a:off x="3406775" y="1370965"/>
            <a:ext cx="6303645" cy="6197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华文琥珀" panose="02010800040101010101" charset="-122"/>
                <a:ea typeface="华文琥珀" panose="02010800040101010101" charset="-122"/>
              </a:rPr>
              <a:t>在理解类的概念后就来简单定义一个类吧</a:t>
            </a:r>
            <a:endParaRPr lang="zh-CN" altLang="en-US" sz="2400">
              <a:latin typeface="华文琥珀" panose="02010800040101010101" charset="-122"/>
              <a:ea typeface="华文琥珀" panose="02010800040101010101" charset="-122"/>
            </a:endParaRPr>
          </a:p>
        </p:txBody>
      </p:sp>
      <p:sp>
        <p:nvSpPr>
          <p:cNvPr id="5" name="文本框 4"/>
          <p:cNvSpPr txBox="1"/>
          <p:nvPr/>
        </p:nvSpPr>
        <p:spPr>
          <a:xfrm>
            <a:off x="3844925" y="1990725"/>
            <a:ext cx="5426710" cy="92392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在这里我们需要用到第一条咒语：</a:t>
            </a:r>
            <a:endParaRPr lang="zh-CN" altLang="en-US" sz="2400">
              <a:latin typeface="Arial" panose="020B0604020202020204" pitchFamily="34" charset="0"/>
              <a:ea typeface="微软雅黑" panose="020B0503020204020204" charset="-122"/>
            </a:endParaRPr>
          </a:p>
          <a:p>
            <a:pPr algn="l"/>
            <a:r>
              <a:rPr lang="en-US" altLang="zh-CN" sz="2400">
                <a:gradFill>
                  <a:gsLst>
                    <a:gs pos="0">
                      <a:srgbClr val="7B32B2"/>
                    </a:gs>
                    <a:gs pos="100000">
                      <a:srgbClr val="401A5D"/>
                    </a:gs>
                  </a:gsLst>
                  <a:lin scaled="0"/>
                </a:gradFill>
                <a:latin typeface="华文新魏" panose="02010800040101010101" charset="-122"/>
                <a:ea typeface="华文新魏" panose="02010800040101010101" charset="-122"/>
                <a:cs typeface="华文新魏" panose="02010800040101010101" charset="-122"/>
              </a:rPr>
              <a:t>class + </a:t>
            </a:r>
            <a:r>
              <a:rPr lang="zh-CN" altLang="en-US" sz="2400">
                <a:gradFill>
                  <a:gsLst>
                    <a:gs pos="0">
                      <a:srgbClr val="7B32B2"/>
                    </a:gs>
                    <a:gs pos="100000">
                      <a:srgbClr val="401A5D"/>
                    </a:gs>
                  </a:gsLst>
                  <a:lin scaled="0"/>
                </a:gradFill>
                <a:latin typeface="华文新魏" panose="02010800040101010101" charset="-122"/>
                <a:ea typeface="华文新魏" panose="02010800040101010101" charset="-122"/>
                <a:cs typeface="华文新魏" panose="02010800040101010101" charset="-122"/>
              </a:rPr>
              <a:t>类的名字</a:t>
            </a:r>
            <a:r>
              <a:rPr lang="en-US" altLang="zh-CN" sz="2400">
                <a:gradFill>
                  <a:gsLst>
                    <a:gs pos="0">
                      <a:srgbClr val="7B32B2"/>
                    </a:gs>
                    <a:gs pos="100000">
                      <a:srgbClr val="401A5D"/>
                    </a:gs>
                  </a:gsLst>
                  <a:lin scaled="0"/>
                </a:gradFill>
                <a:latin typeface="华文新魏" panose="02010800040101010101" charset="-122"/>
                <a:ea typeface="华文新魏" panose="02010800040101010101" charset="-122"/>
                <a:cs typeface="华文新魏" panose="02010800040101010101" charset="-122"/>
              </a:rPr>
              <a:t> + :</a:t>
            </a:r>
            <a:endParaRPr lang="en-US" altLang="zh-CN" sz="2400">
              <a:gradFill>
                <a:gsLst>
                  <a:gs pos="0">
                    <a:srgbClr val="7B32B2"/>
                  </a:gs>
                  <a:gs pos="100000">
                    <a:srgbClr val="401A5D"/>
                  </a:gs>
                </a:gsLst>
                <a:lin scaled="0"/>
              </a:gradFill>
              <a:latin typeface="华文新魏" panose="02010800040101010101" charset="-122"/>
              <a:ea typeface="华文新魏" panose="02010800040101010101" charset="-122"/>
              <a:cs typeface="华文新魏" panose="02010800040101010101" charset="-122"/>
            </a:endParaRPr>
          </a:p>
        </p:txBody>
      </p:sp>
      <p:sp>
        <p:nvSpPr>
          <p:cNvPr id="6" name="对角圆角矩形 5"/>
          <p:cNvSpPr/>
          <p:nvPr/>
        </p:nvSpPr>
        <p:spPr>
          <a:xfrm>
            <a:off x="3625215" y="3326130"/>
            <a:ext cx="5022850" cy="308991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844925" y="3411220"/>
            <a:ext cx="4064000" cy="23361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accent4">
                    <a:lumMod val="50000"/>
                  </a:schemeClr>
                </a:solidFill>
                <a:latin typeface="Arial" panose="020B0604020202020204" pitchFamily="34" charset="0"/>
                <a:ea typeface="微软雅黑" panose="020B0503020204020204" charset="-122"/>
              </a:rPr>
              <a:t>在定义完类后，我们还需要定义类的属性，就像刚刚说到的披萨，类的的属性就是像是描述披萨的共同特点，在这里我们找到魔</a:t>
            </a:r>
            <a:r>
              <a:rPr lang="zh-CN" altLang="en-US" sz="2000">
                <a:solidFill>
                  <a:schemeClr val="accent4">
                    <a:lumMod val="50000"/>
                  </a:schemeClr>
                </a:solidFill>
                <a:latin typeface="Arial" panose="020B0604020202020204" pitchFamily="34" charset="0"/>
                <a:ea typeface="微软雅黑" panose="020B0503020204020204" charset="-122"/>
              </a:rPr>
              <a:t>幻宠物的共同特点，</a:t>
            </a:r>
            <a:endParaRPr lang="zh-CN" altLang="en-US" sz="2000">
              <a:solidFill>
                <a:schemeClr val="accent4">
                  <a:lumMod val="50000"/>
                </a:schemeClr>
              </a:solidFill>
              <a:latin typeface="Arial" panose="020B0604020202020204" pitchFamily="34" charset="0"/>
              <a:ea typeface="微软雅黑" panose="020B0503020204020204" charset="-122"/>
            </a:endParaRPr>
          </a:p>
          <a:p>
            <a:pPr algn="l"/>
            <a:r>
              <a:rPr lang="en-US" altLang="zh-CN" sz="2000">
                <a:solidFill>
                  <a:schemeClr val="accent4">
                    <a:lumMod val="50000"/>
                  </a:schemeClr>
                </a:solidFill>
                <a:latin typeface="Arial" panose="020B0604020202020204" pitchFamily="34" charset="0"/>
                <a:ea typeface="微软雅黑" panose="020B0503020204020204" charset="-122"/>
              </a:rPr>
              <a:t>name = “”#</a:t>
            </a:r>
            <a:r>
              <a:rPr lang="zh-CN" altLang="en-US" sz="2000">
                <a:solidFill>
                  <a:schemeClr val="accent4">
                    <a:lumMod val="50000"/>
                  </a:schemeClr>
                </a:solidFill>
                <a:latin typeface="Arial" panose="020B0604020202020204" pitchFamily="34" charset="0"/>
                <a:ea typeface="微软雅黑" panose="020B0503020204020204" charset="-122"/>
              </a:rPr>
              <a:t>名字</a:t>
            </a:r>
            <a:endParaRPr lang="zh-CN" altLang="en-US" sz="2000">
              <a:solidFill>
                <a:schemeClr val="accent4">
                  <a:lumMod val="50000"/>
                </a:schemeClr>
              </a:solidFill>
              <a:latin typeface="Arial" panose="020B0604020202020204" pitchFamily="34" charset="0"/>
              <a:ea typeface="微软雅黑" panose="020B0503020204020204" charset="-122"/>
            </a:endParaRPr>
          </a:p>
          <a:p>
            <a:pPr algn="l"/>
            <a:r>
              <a:rPr lang="en-US" altLang="zh-CN" sz="2000">
                <a:solidFill>
                  <a:schemeClr val="accent4">
                    <a:lumMod val="50000"/>
                  </a:schemeClr>
                </a:solidFill>
                <a:latin typeface="Arial" panose="020B0604020202020204" pitchFamily="34" charset="0"/>
                <a:ea typeface="微软雅黑" panose="020B0503020204020204" charset="-122"/>
              </a:rPr>
              <a:t>age = “”#</a:t>
            </a:r>
            <a:r>
              <a:rPr lang="zh-CN" altLang="en-US" sz="2000">
                <a:solidFill>
                  <a:schemeClr val="accent4">
                    <a:lumMod val="50000"/>
                  </a:schemeClr>
                </a:solidFill>
                <a:latin typeface="Arial" panose="020B0604020202020204" pitchFamily="34" charset="0"/>
                <a:ea typeface="微软雅黑" panose="020B0503020204020204" charset="-122"/>
              </a:rPr>
              <a:t>年龄</a:t>
            </a:r>
            <a:endParaRPr lang="zh-CN" altLang="en-US" sz="2000">
              <a:solidFill>
                <a:schemeClr val="accent4">
                  <a:lumMod val="50000"/>
                </a:schemeClr>
              </a:solidFill>
              <a:latin typeface="Arial" panose="020B0604020202020204" pitchFamily="34" charset="0"/>
              <a:ea typeface="微软雅黑" panose="020B0503020204020204" charset="-122"/>
            </a:endParaRPr>
          </a:p>
          <a:p>
            <a:pPr algn="l"/>
            <a:r>
              <a:rPr lang="en-US" altLang="zh-CN" sz="2000">
                <a:solidFill>
                  <a:schemeClr val="accent4">
                    <a:lumMod val="50000"/>
                  </a:schemeClr>
                </a:solidFill>
                <a:latin typeface="Arial" panose="020B0604020202020204" pitchFamily="34" charset="0"/>
                <a:ea typeface="微软雅黑" panose="020B0503020204020204" charset="-122"/>
              </a:rPr>
              <a:t>gender =”“#</a:t>
            </a:r>
            <a:r>
              <a:rPr lang="zh-CN" altLang="en-US" sz="2000">
                <a:solidFill>
                  <a:schemeClr val="accent4">
                    <a:lumMod val="50000"/>
                  </a:schemeClr>
                </a:solidFill>
                <a:latin typeface="Arial" panose="020B0604020202020204" pitchFamily="34" charset="0"/>
                <a:ea typeface="微软雅黑" panose="020B0503020204020204" charset="-122"/>
              </a:rPr>
              <a:t>性别</a:t>
            </a:r>
            <a:endParaRPr lang="zh-CN" altLang="en-US" sz="2000">
              <a:solidFill>
                <a:schemeClr val="accent4">
                  <a:lumMod val="50000"/>
                </a:schemeClr>
              </a:solidFill>
              <a:latin typeface="Arial" panose="020B0604020202020204" pitchFamily="34" charset="0"/>
              <a:ea typeface="微软雅黑" panose="020B0503020204020204" charset="-122"/>
            </a:endParaRPr>
          </a:p>
          <a:p>
            <a:pPr algn="l"/>
            <a:r>
              <a:rPr lang="en-US" altLang="zh-CN" sz="2000">
                <a:solidFill>
                  <a:schemeClr val="accent4">
                    <a:lumMod val="50000"/>
                  </a:schemeClr>
                </a:solidFill>
                <a:latin typeface="Arial" panose="020B0604020202020204" pitchFamily="34" charset="0"/>
                <a:ea typeface="微软雅黑" panose="020B0503020204020204" charset="-122"/>
              </a:rPr>
              <a:t>color = “”#</a:t>
            </a:r>
            <a:r>
              <a:rPr lang="zh-CN" altLang="en-US" sz="2000">
                <a:solidFill>
                  <a:schemeClr val="accent4">
                    <a:lumMod val="50000"/>
                  </a:schemeClr>
                </a:solidFill>
                <a:latin typeface="Arial" panose="020B0604020202020204" pitchFamily="34" charset="0"/>
                <a:ea typeface="微软雅黑" panose="020B0503020204020204" charset="-122"/>
              </a:rPr>
              <a:t>颜色</a:t>
            </a:r>
            <a:br>
              <a:rPr lang="en-US" altLang="zh-CN" sz="2000">
                <a:latin typeface="Arial" panose="020B0604020202020204" pitchFamily="34" charset="0"/>
                <a:ea typeface="微软雅黑" panose="020B0503020204020204" charset="-122"/>
              </a:rPr>
            </a:br>
            <a:endParaRPr lang="en-US" altLang="zh-CN" sz="2000">
              <a:latin typeface="Arial" panose="020B0604020202020204" pitchFamily="34" charset="0"/>
              <a:ea typeface="微软雅黑" panose="020B0503020204020204" charset="-122"/>
            </a:endParaRPr>
          </a:p>
        </p:txBody>
      </p:sp>
      <p:pic>
        <p:nvPicPr>
          <p:cNvPr id="10" name="图片 9" descr="香菇"/>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510" y="4295140"/>
            <a:ext cx="1640840" cy="1640840"/>
          </a:xfrm>
          <a:prstGeom prst="rect">
            <a:avLst/>
          </a:prstGeom>
        </p:spPr>
      </p:pic>
      <p:sp>
        <p:nvSpPr>
          <p:cNvPr id="14" name="文本框 13"/>
          <p:cNvSpPr txBox="1"/>
          <p:nvPr/>
        </p:nvSpPr>
        <p:spPr>
          <a:xfrm>
            <a:off x="9481820" y="3265170"/>
            <a:ext cx="1695450" cy="190881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solidFill>
                  <a:schemeClr val="tx1"/>
                </a:solidFill>
                <a:latin typeface="Arial" panose="020B0604020202020204" pitchFamily="34" charset="0"/>
                <a:ea typeface="微软雅黑" panose="020B0503020204020204" charset="-122"/>
              </a:rPr>
              <a:t>这里的属性用上的频率并不高，有时可以忽略</a:t>
            </a:r>
            <a:endParaRPr lang="zh-CN" altLang="en-US" sz="2400">
              <a:solidFill>
                <a:schemeClr val="tx1"/>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45" grpId="0"/>
      <p:bldP spid="4" grpId="0"/>
      <p:bldP spid="4" grpId="1"/>
      <p:bldP spid="5" grpId="0"/>
      <p:bldP spid="5" grpId="1"/>
      <p:bldP spid="8" grpId="0"/>
      <p:bldP spid="8" grpId="1"/>
      <p:bldP spid="6" grpId="0" animBg="1"/>
      <p:bldP spid="6" grpId="1" animBg="1"/>
      <p:bldP spid="12" grpId="0" animBg="1"/>
      <p:bldP spid="12" grpId="1" animBg="1"/>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折角形 7"/>
          <p:cNvSpPr/>
          <p:nvPr/>
        </p:nvSpPr>
        <p:spPr>
          <a:xfrm>
            <a:off x="2403475" y="3964940"/>
            <a:ext cx="3472180" cy="2698115"/>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8" y="498542"/>
            <a:ext cx="7556142"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初始化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D:\魔法宠物授课\PPT图片\新初始化.png新初始化"/>
          <p:cNvPicPr>
            <a:picLocks noChangeAspect="1"/>
          </p:cNvPicPr>
          <p:nvPr/>
        </p:nvPicPr>
        <p:blipFill>
          <a:blip r:embed="rId3"/>
          <a:srcRect/>
          <a:stretch>
            <a:fillRect/>
          </a:stretch>
        </p:blipFill>
        <p:spPr>
          <a:xfrm>
            <a:off x="722630" y="1406843"/>
            <a:ext cx="4780280" cy="2155190"/>
          </a:xfrm>
          <a:prstGeom prst="rect">
            <a:avLst/>
          </a:prstGeom>
        </p:spPr>
      </p:pic>
      <p:sp>
        <p:nvSpPr>
          <p:cNvPr id="16" name="文本框 15"/>
          <p:cNvSpPr txBox="1"/>
          <p:nvPr/>
        </p:nvSpPr>
        <p:spPr>
          <a:xfrm>
            <a:off x="2512695" y="4086860"/>
            <a:ext cx="3362960" cy="26403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tx1"/>
                </a:solidFill>
                <a:latin typeface="Arial" panose="020B0604020202020204" pitchFamily="34" charset="0"/>
                <a:ea typeface="微软雅黑" panose="020B0503020204020204" charset="-122"/>
              </a:rPr>
              <a:t>看出来有什么不同了吗</a:t>
            </a:r>
            <a:endParaRPr lang="zh-CN" altLang="en-US" sz="2000">
              <a:solidFill>
                <a:schemeClr val="tx1"/>
              </a:solidFill>
              <a:latin typeface="Arial" panose="020B0604020202020204" pitchFamily="34" charset="0"/>
              <a:ea typeface="微软雅黑" panose="020B0503020204020204" charset="-122"/>
            </a:endParaRPr>
          </a:p>
          <a:p>
            <a:pPr algn="l"/>
            <a:r>
              <a:rPr lang="zh-CN" altLang="en-US" sz="2000">
                <a:solidFill>
                  <a:schemeClr val="tx1"/>
                </a:solidFill>
                <a:latin typeface="Arial" panose="020B0604020202020204" pitchFamily="34" charset="0"/>
                <a:ea typeface="微软雅黑" panose="020B0503020204020204" charset="-122"/>
              </a:rPr>
              <a:t>很明显，这里要用到我们的第二条咒语了：</a:t>
            </a:r>
            <a:endParaRPr lang="zh-CN" altLang="en-US" sz="2000">
              <a:solidFill>
                <a:schemeClr val="tx1"/>
              </a:solidFill>
              <a:latin typeface="Arial" panose="020B0604020202020204" pitchFamily="34" charset="0"/>
              <a:ea typeface="微软雅黑" panose="020B0503020204020204" charset="-122"/>
            </a:endParaRPr>
          </a:p>
          <a:p>
            <a:pPr indent="457200" algn="l"/>
            <a:r>
              <a:rPr lang="en-US" altLang="zh-CN" sz="2000">
                <a:solidFill>
                  <a:srgbClr val="C00000"/>
                </a:solidFill>
                <a:latin typeface="Arial" panose="020B0604020202020204" pitchFamily="34" charset="0"/>
                <a:ea typeface="微软雅黑" panose="020B0503020204020204" charset="-122"/>
              </a:rPr>
              <a:t>def __init__(self,...)</a:t>
            </a:r>
            <a:endParaRPr lang="en-US" altLang="zh-CN" sz="2000">
              <a:solidFill>
                <a:srgbClr val="C00000"/>
              </a:solidFill>
              <a:latin typeface="Arial" panose="020B0604020202020204" pitchFamily="34" charset="0"/>
              <a:ea typeface="微软雅黑" panose="020B0503020204020204" charset="-122"/>
            </a:endParaRPr>
          </a:p>
          <a:p>
            <a:pPr indent="457200" algn="l"/>
            <a:r>
              <a:rPr lang="zh-CN" altLang="en-US" sz="2000">
                <a:solidFill>
                  <a:schemeClr val="tx1"/>
                </a:solidFill>
                <a:latin typeface="Arial" panose="020B0604020202020204" pitchFamily="34" charset="0"/>
                <a:ea typeface="微软雅黑" panose="020B0503020204020204" charset="-122"/>
              </a:rPr>
              <a:t>然后你又发现，这里好像还有一个用了很多次的魔法工具</a:t>
            </a:r>
            <a:r>
              <a:rPr lang="zh-CN" altLang="en-US" sz="2000">
                <a:solidFill>
                  <a:srgbClr val="FFFF00"/>
                </a:solidFill>
                <a:latin typeface="Arial" panose="020B0604020202020204" pitchFamily="34" charset="0"/>
                <a:ea typeface="微软雅黑" panose="020B0503020204020204" charset="-122"/>
              </a:rPr>
              <a:t>：</a:t>
            </a:r>
            <a:r>
              <a:rPr lang="en-US" altLang="zh-CN" sz="2000">
                <a:solidFill>
                  <a:srgbClr val="FF0000"/>
                </a:solidFill>
                <a:latin typeface="Arial" panose="020B0604020202020204" pitchFamily="34" charset="0"/>
                <a:ea typeface="微软雅黑" panose="020B0503020204020204" charset="-122"/>
              </a:rPr>
              <a:t>s</a:t>
            </a:r>
            <a:r>
              <a:rPr lang="en-US" altLang="zh-CN" sz="2000">
                <a:solidFill>
                  <a:srgbClr val="FF0000"/>
                </a:solidFill>
                <a:latin typeface="Arial" panose="020B0604020202020204" pitchFamily="34" charset="0"/>
                <a:ea typeface="微软雅黑" panose="020B0503020204020204" charset="-122"/>
              </a:rPr>
              <a:t>elf</a:t>
            </a:r>
            <a:endParaRPr lang="en-US" altLang="zh-CN" sz="2000">
              <a:solidFill>
                <a:srgbClr val="FF0000"/>
              </a:solidFill>
              <a:latin typeface="Arial" panose="020B0604020202020204" pitchFamily="34" charset="0"/>
              <a:ea typeface="微软雅黑" panose="020B0503020204020204" charset="-122"/>
            </a:endParaRPr>
          </a:p>
        </p:txBody>
      </p:sp>
      <p:sp>
        <p:nvSpPr>
          <p:cNvPr id="6" name="文本框 5"/>
          <p:cNvSpPr txBox="1"/>
          <p:nvPr/>
        </p:nvSpPr>
        <p:spPr>
          <a:xfrm>
            <a:off x="8528050" y="1545590"/>
            <a:ext cx="2162175" cy="83502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3200">
                <a:latin typeface="Arial" panose="020B0604020202020204" pitchFamily="34" charset="0"/>
                <a:ea typeface="微软雅黑" panose="020B0503020204020204" charset="-122"/>
              </a:rPr>
              <a:t>找不同</a:t>
            </a:r>
            <a:endParaRPr lang="zh-CN" altLang="en-US" sz="3200">
              <a:latin typeface="Arial" panose="020B0604020202020204" pitchFamily="34" charset="0"/>
              <a:ea typeface="微软雅黑" panose="020B0503020204020204" charset="-122"/>
            </a:endParaRPr>
          </a:p>
        </p:txBody>
      </p:sp>
      <p:pic>
        <p:nvPicPr>
          <p:cNvPr id="7" name="图片 6" descr="D:\魔法宠物授课\PPT图片\新类的定义.png新类的定义"/>
          <p:cNvPicPr>
            <a:picLocks noChangeAspect="1"/>
          </p:cNvPicPr>
          <p:nvPr>
            <p:custDataLst>
              <p:tags r:id="rId4"/>
            </p:custDataLst>
          </p:nvPr>
        </p:nvPicPr>
        <p:blipFill>
          <a:blip r:embed="rId5"/>
          <a:srcRect/>
          <a:stretch>
            <a:fillRect/>
          </a:stretch>
        </p:blipFill>
        <p:spPr>
          <a:xfrm>
            <a:off x="5864860" y="1083310"/>
            <a:ext cx="2362200" cy="2752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6" grpId="0"/>
      <p:bldP spid="6"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云形 7"/>
          <p:cNvSpPr/>
          <p:nvPr/>
        </p:nvSpPr>
        <p:spPr>
          <a:xfrm>
            <a:off x="5306060" y="4610735"/>
            <a:ext cx="4321175" cy="730885"/>
          </a:xfrm>
          <a:prstGeom prst="cloud">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8" y="498542"/>
            <a:ext cx="7556142"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初始化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D:\魔法宠物授课\PPT图片\新初始化.png新初始化"/>
          <p:cNvPicPr>
            <a:picLocks noChangeAspect="1"/>
          </p:cNvPicPr>
          <p:nvPr/>
        </p:nvPicPr>
        <p:blipFill>
          <a:blip r:embed="rId3"/>
          <a:srcRect/>
          <a:stretch>
            <a:fillRect/>
          </a:stretch>
        </p:blipFill>
        <p:spPr>
          <a:xfrm>
            <a:off x="925830" y="1342708"/>
            <a:ext cx="4780280" cy="2155190"/>
          </a:xfrm>
          <a:prstGeom prst="rect">
            <a:avLst/>
          </a:prstGeom>
        </p:spPr>
      </p:pic>
      <p:sp>
        <p:nvSpPr>
          <p:cNvPr id="23" name="文本框 22"/>
          <p:cNvSpPr txBox="1"/>
          <p:nvPr/>
        </p:nvSpPr>
        <p:spPr>
          <a:xfrm>
            <a:off x="2295525" y="4357370"/>
            <a:ext cx="2289175" cy="14211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solidFill>
                  <a:schemeClr val="tx1"/>
                </a:solidFill>
                <a:latin typeface="Arial" panose="020B0604020202020204" pitchFamily="34" charset="0"/>
                <a:ea typeface="微软雅黑" panose="020B0503020204020204" charset="-122"/>
              </a:rPr>
              <a:t>这里的</a:t>
            </a:r>
            <a:r>
              <a:rPr lang="en-US" altLang="zh-CN" sz="2400">
                <a:solidFill>
                  <a:schemeClr val="tx1"/>
                </a:solidFill>
                <a:latin typeface="Arial" panose="020B0604020202020204" pitchFamily="34" charset="0"/>
                <a:ea typeface="微软雅黑" panose="020B0503020204020204" charset="-122"/>
              </a:rPr>
              <a:t> </a:t>
            </a:r>
            <a:r>
              <a:rPr lang="en-US" altLang="zh-CN" sz="2400">
                <a:gradFill>
                  <a:gsLst>
                    <a:gs pos="0">
                      <a:srgbClr val="7B32B2"/>
                    </a:gs>
                    <a:gs pos="100000">
                      <a:srgbClr val="401A5D"/>
                    </a:gs>
                  </a:gsLst>
                  <a:lin scaled="0"/>
                </a:gradFill>
                <a:latin typeface="Arial" panose="020B0604020202020204" pitchFamily="34" charset="0"/>
                <a:ea typeface="微软雅黑" panose="020B0503020204020204" charset="-122"/>
              </a:rPr>
              <a:t>self </a:t>
            </a:r>
            <a:r>
              <a:rPr lang="zh-CN" altLang="en-US" sz="2400">
                <a:solidFill>
                  <a:schemeClr val="tx1"/>
                </a:solidFill>
                <a:latin typeface="Arial" panose="020B0604020202020204" pitchFamily="34" charset="0"/>
                <a:ea typeface="微软雅黑" panose="020B0503020204020204" charset="-122"/>
              </a:rPr>
              <a:t>特别关键</a:t>
            </a:r>
            <a:r>
              <a:rPr lang="en-US" altLang="zh-CN" sz="2400">
                <a:solidFill>
                  <a:schemeClr val="tx1"/>
                </a:solidFill>
                <a:latin typeface="Arial" panose="020B0604020202020204" pitchFamily="34" charset="0"/>
                <a:ea typeface="微软雅黑" panose="020B0503020204020204" charset="-122"/>
              </a:rPr>
              <a:t>,</a:t>
            </a:r>
            <a:r>
              <a:rPr lang="zh-CN" altLang="en-US" sz="2400">
                <a:solidFill>
                  <a:schemeClr val="tx1"/>
                </a:solidFill>
                <a:latin typeface="Arial" panose="020B0604020202020204" pitchFamily="34" charset="0"/>
                <a:ea typeface="微软雅黑" panose="020B0503020204020204" charset="-122"/>
              </a:rPr>
              <a:t>很多地方都要用上它</a:t>
            </a:r>
            <a:endParaRPr lang="zh-CN" altLang="en-US" sz="2400">
              <a:solidFill>
                <a:schemeClr val="tx1"/>
              </a:solidFill>
              <a:latin typeface="Arial" panose="020B0604020202020204" pitchFamily="34" charset="0"/>
              <a:ea typeface="微软雅黑" panose="020B0503020204020204" charset="-122"/>
            </a:endParaRPr>
          </a:p>
          <a:p>
            <a:pPr algn="l"/>
            <a:endParaRPr lang="en-US" altLang="zh-CN" sz="2400">
              <a:solidFill>
                <a:schemeClr val="tx1"/>
              </a:solidFill>
              <a:latin typeface="Arial" panose="020B0604020202020204" pitchFamily="34" charset="0"/>
              <a:ea typeface="微软雅黑" panose="020B0503020204020204" charset="-122"/>
            </a:endParaRPr>
          </a:p>
        </p:txBody>
      </p:sp>
      <p:sp>
        <p:nvSpPr>
          <p:cNvPr id="3" name="文本框 2"/>
          <p:cNvSpPr txBox="1"/>
          <p:nvPr/>
        </p:nvSpPr>
        <p:spPr>
          <a:xfrm>
            <a:off x="5998845" y="1515110"/>
            <a:ext cx="4064000" cy="198310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400">
                <a:solidFill>
                  <a:srgbClr val="C00000"/>
                </a:solidFill>
                <a:latin typeface="Arial" panose="020B0604020202020204" pitchFamily="34" charset="0"/>
                <a:ea typeface="微软雅黑" panose="020B0503020204020204" charset="-122"/>
              </a:rPr>
              <a:t> self</a:t>
            </a:r>
            <a:r>
              <a:rPr lang="zh-CN" altLang="en-US" sz="2400">
                <a:latin typeface="Arial" panose="020B0604020202020204" pitchFamily="34" charset="0"/>
                <a:ea typeface="微软雅黑" panose="020B0503020204020204" charset="-122"/>
              </a:rPr>
              <a:t>，是一个沟通类和对象的</a:t>
            </a:r>
            <a:r>
              <a:rPr lang="zh-CN" altLang="en-US" sz="2400">
                <a:latin typeface="Arial" panose="020B0604020202020204" pitchFamily="34" charset="0"/>
                <a:ea typeface="微软雅黑" panose="020B0503020204020204" charset="-122"/>
              </a:rPr>
              <a:t>工具人</a:t>
            </a:r>
            <a:endParaRPr lang="zh-CN" altLang="en-US" sz="2400">
              <a:latin typeface="Arial" panose="020B0604020202020204" pitchFamily="34" charset="0"/>
              <a:ea typeface="微软雅黑" panose="020B0503020204020204" charset="-122"/>
            </a:endParaRPr>
          </a:p>
          <a:p>
            <a:pPr algn="l"/>
            <a:r>
              <a:rPr lang="zh-CN" altLang="en-US" sz="2400">
                <a:latin typeface="Arial" panose="020B0604020202020204" pitchFamily="34" charset="0"/>
                <a:ea typeface="微软雅黑" panose="020B0503020204020204" charset="-122"/>
              </a:rPr>
              <a:t>他</a:t>
            </a:r>
            <a:r>
              <a:rPr lang="zh-CN" altLang="en-US" sz="2400">
                <a:latin typeface="Arial" panose="020B0604020202020204" pitchFamily="34" charset="0"/>
                <a:ea typeface="微软雅黑" panose="020B0503020204020204" charset="-122"/>
              </a:rPr>
              <a:t>具体有什么用呢？</a:t>
            </a:r>
            <a:endParaRPr lang="zh-CN" altLang="en-US" sz="2400">
              <a:latin typeface="Arial" panose="020B0604020202020204" pitchFamily="34" charset="0"/>
              <a:ea typeface="微软雅黑" panose="020B0503020204020204" charset="-122"/>
            </a:endParaRPr>
          </a:p>
          <a:p>
            <a:pPr indent="457200" algn="l"/>
            <a:r>
              <a:rPr lang="zh-CN" altLang="en-US" sz="2400">
                <a:latin typeface="Arial" panose="020B0604020202020204" pitchFamily="34" charset="0"/>
                <a:ea typeface="微软雅黑" panose="020B0503020204020204" charset="-122"/>
              </a:rPr>
              <a:t>也可以把他简单理解成一个快递员，那他</a:t>
            </a:r>
            <a:r>
              <a:rPr lang="zh-CN" altLang="en-US" sz="2400">
                <a:latin typeface="Arial" panose="020B0604020202020204" pitchFamily="34" charset="0"/>
                <a:ea typeface="微软雅黑" panose="020B0503020204020204" charset="-122"/>
              </a:rPr>
              <a:t>送了什么？</a:t>
            </a:r>
            <a:endParaRPr lang="zh-CN" altLang="en-US" sz="2400">
              <a:latin typeface="Arial" panose="020B0604020202020204" pitchFamily="34" charset="0"/>
              <a:ea typeface="微软雅黑" panose="020B0503020204020204" charset="-122"/>
            </a:endParaRPr>
          </a:p>
          <a:p>
            <a:pPr indent="457200" algn="l"/>
            <a:endParaRPr lang="zh-CN" altLang="en-US" sz="2400">
              <a:latin typeface="Arial" panose="020B0604020202020204" pitchFamily="34" charset="0"/>
              <a:ea typeface="微软雅黑" panose="020B0503020204020204" charset="-122"/>
            </a:endParaRPr>
          </a:p>
        </p:txBody>
      </p:sp>
      <p:sp>
        <p:nvSpPr>
          <p:cNvPr id="4" name="文本框 3"/>
          <p:cNvSpPr txBox="1"/>
          <p:nvPr/>
        </p:nvSpPr>
        <p:spPr>
          <a:xfrm>
            <a:off x="5912485" y="3517265"/>
            <a:ext cx="4064000" cy="805815"/>
          </a:xfrm>
          <a:prstGeom prst="rect">
            <a:avLst/>
          </a:prstGeom>
        </p:spPr>
        <p:txBody>
          <a:bodyPr>
            <a:noAutofit/>
            <a:extLst>
              <a:ext uri="{4A0BC546-FE56-4ADE-93B0-CB8AF2F6F144}">
                <wpsdc:textFrameExt xmlns:wpsdc="http://www.wps.cn/officeDocument/2022/drawingmlCustomData" type="text"/>
              </a:ext>
            </a:extLst>
          </a:bodyPr>
          <a:p>
            <a:pPr indent="457200" algn="l"/>
            <a:r>
              <a:rPr lang="en-US" altLang="zh-CN" sz="2400">
                <a:latin typeface="Arial" panose="020B0604020202020204" pitchFamily="34" charset="0"/>
                <a:ea typeface="微软雅黑" panose="020B0503020204020204" charset="-122"/>
                <a:sym typeface="+mn-ea"/>
              </a:rPr>
              <a:t>1.</a:t>
            </a:r>
            <a:r>
              <a:rPr lang="zh-CN" altLang="en-US" sz="2400">
                <a:latin typeface="Arial" panose="020B0604020202020204" pitchFamily="34" charset="0"/>
                <a:ea typeface="微软雅黑" panose="020B0503020204020204" charset="-122"/>
                <a:sym typeface="+mn-ea"/>
              </a:rPr>
              <a:t>实例化对象传进来的属性</a:t>
            </a:r>
            <a:endParaRPr lang="zh-CN" altLang="en-US" sz="2400">
              <a:latin typeface="Arial" panose="020B0604020202020204" pitchFamily="34" charset="0"/>
              <a:ea typeface="微软雅黑" panose="020B0503020204020204" charset="-122"/>
            </a:endParaRPr>
          </a:p>
        </p:txBody>
      </p:sp>
      <p:sp>
        <p:nvSpPr>
          <p:cNvPr id="7" name="文本框 6"/>
          <p:cNvSpPr txBox="1"/>
          <p:nvPr/>
        </p:nvSpPr>
        <p:spPr>
          <a:xfrm>
            <a:off x="5836920" y="4666530"/>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问题：实例化对象是什么</a:t>
            </a:r>
            <a:r>
              <a:rPr lang="en-US" altLang="zh-CN" sz="1800">
                <a:latin typeface="Arial" panose="020B0604020202020204" pitchFamily="34" charset="0"/>
                <a:ea typeface="微软雅黑" panose="020B0503020204020204" charset="-122"/>
              </a:rPr>
              <a:t>?</a:t>
            </a:r>
            <a:endParaRPr lang="en-US" altLang="zh-CN" sz="1800">
              <a:latin typeface="Arial" panose="020B0604020202020204" pitchFamily="34" charset="0"/>
              <a:ea typeface="微软雅黑" panose="020B0503020204020204" charset="-122"/>
            </a:endParaRPr>
          </a:p>
        </p:txBody>
      </p:sp>
      <p:sp>
        <p:nvSpPr>
          <p:cNvPr id="9" name="文本框 8"/>
          <p:cNvSpPr txBox="1"/>
          <p:nvPr/>
        </p:nvSpPr>
        <p:spPr>
          <a:xfrm>
            <a:off x="4064000" y="3245400"/>
            <a:ext cx="4064000" cy="384810"/>
          </a:xfrm>
          <a:prstGeom prst="rect">
            <a:avLst/>
          </a:prstGeom>
        </p:spPr>
        <p:txBody>
          <a:bodyPr>
            <a:spAutoFit/>
            <a:extLst>
              <a:ext uri="{4A0BC546-FE56-4ADE-93B0-CB8AF2F6F144}">
                <wpsdc:textFrameExt xmlns:wpsdc="http://www.wps.cn/officeDocument/2022/drawingmlCustomData" type="text"/>
              </a:ext>
            </a:extLst>
          </a:bodyPr>
          <a:p>
            <a:pPr algn="l"/>
            <a:endParaRPr lang="zh-CN" altLang="en-US" sz="1800">
              <a:latin typeface="Arial" panose="020B0604020202020204" pitchFamily="34" charset="0"/>
              <a:ea typeface="微软雅黑" panose="020B0503020204020204" charset="-122"/>
            </a:endParaRPr>
          </a:p>
        </p:txBody>
      </p:sp>
      <p:grpSp>
        <p:nvGrpSpPr>
          <p:cNvPr id="13" name="组合 12"/>
          <p:cNvGrpSpPr/>
          <p:nvPr/>
        </p:nvGrpSpPr>
        <p:grpSpPr>
          <a:xfrm rot="0">
            <a:off x="2048510" y="3733800"/>
            <a:ext cx="2731770" cy="2689860"/>
            <a:chOff x="7577" y="3377"/>
            <a:chExt cx="4048" cy="4051"/>
          </a:xfrm>
        </p:grpSpPr>
        <p:sp>
          <p:nvSpPr>
            <p:cNvPr id="14" name="图形 5"/>
            <p:cNvSpPr/>
            <p:nvPr>
              <p:custDataLst>
                <p:tags r:id="rId4"/>
              </p:custDataLst>
            </p:nvPr>
          </p:nvSpPr>
          <p:spPr>
            <a:xfrm>
              <a:off x="7577" y="3377"/>
              <a:ext cx="3005" cy="3084"/>
            </a:xfrm>
            <a:custGeom>
              <a:avLst/>
              <a:gdLst>
                <a:gd name="connsiteX0" fmla="*/ 208610 w 1908156"/>
                <a:gd name="connsiteY0" fmla="*/ 1958064 h 1958063"/>
                <a:gd name="connsiteX1" fmla="*/ 179912 w 1908156"/>
                <a:gd name="connsiteY1" fmla="*/ 1941507 h 1958063"/>
                <a:gd name="connsiteX2" fmla="*/ 0 w 1908156"/>
                <a:gd name="connsiteY2" fmla="*/ 1285876 h 1958063"/>
                <a:gd name="connsiteX3" fmla="*/ 1285876 w 1908156"/>
                <a:gd name="connsiteY3" fmla="*/ 0 h 1958063"/>
                <a:gd name="connsiteX4" fmla="*/ 1890734 w 1908156"/>
                <a:gd name="connsiteY4" fmla="*/ 151215 h 1958063"/>
                <a:gd name="connsiteX5" fmla="*/ 1903980 w 1908156"/>
                <a:gd name="connsiteY5" fmla="*/ 196469 h 1958063"/>
                <a:gd name="connsiteX6" fmla="*/ 1858726 w 1908156"/>
                <a:gd name="connsiteY6" fmla="*/ 209714 h 1958063"/>
                <a:gd name="connsiteX7" fmla="*/ 1284772 w 1908156"/>
                <a:gd name="connsiteY7" fmla="*/ 66225 h 1958063"/>
                <a:gd name="connsiteX8" fmla="*/ 66225 w 1908156"/>
                <a:gd name="connsiteY8" fmla="*/ 1285876 h 1958063"/>
                <a:gd name="connsiteX9" fmla="*/ 236204 w 1908156"/>
                <a:gd name="connsiteY9" fmla="*/ 1908395 h 1958063"/>
                <a:gd name="connsiteX10" fmla="*/ 225166 w 1908156"/>
                <a:gd name="connsiteY10" fmla="*/ 1953649 h 1958063"/>
                <a:gd name="connsiteX11" fmla="*/ 208610 w 1908156"/>
                <a:gd name="connsiteY11" fmla="*/ 1958064 h 19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56" h="1958063">
                  <a:moveTo>
                    <a:pt x="208610" y="1958064"/>
                  </a:moveTo>
                  <a:cubicBezTo>
                    <a:pt x="197572" y="1958064"/>
                    <a:pt x="186535" y="1952545"/>
                    <a:pt x="179912" y="1941507"/>
                  </a:cubicBezTo>
                  <a:cubicBezTo>
                    <a:pt x="62914" y="1743935"/>
                    <a:pt x="0" y="1517665"/>
                    <a:pt x="0" y="1285876"/>
                  </a:cubicBezTo>
                  <a:cubicBezTo>
                    <a:pt x="0" y="577265"/>
                    <a:pt x="577265" y="0"/>
                    <a:pt x="1285876" y="0"/>
                  </a:cubicBezTo>
                  <a:cubicBezTo>
                    <a:pt x="1496693" y="0"/>
                    <a:pt x="1706407" y="51877"/>
                    <a:pt x="1890734" y="151215"/>
                  </a:cubicBezTo>
                  <a:cubicBezTo>
                    <a:pt x="1907291" y="160045"/>
                    <a:pt x="1912810" y="179912"/>
                    <a:pt x="1903980" y="196469"/>
                  </a:cubicBezTo>
                  <a:cubicBezTo>
                    <a:pt x="1895150" y="213025"/>
                    <a:pt x="1875282" y="218544"/>
                    <a:pt x="1858726" y="209714"/>
                  </a:cubicBezTo>
                  <a:cubicBezTo>
                    <a:pt x="1683228" y="115894"/>
                    <a:pt x="1484552" y="66225"/>
                    <a:pt x="1284772" y="66225"/>
                  </a:cubicBezTo>
                  <a:cubicBezTo>
                    <a:pt x="613688" y="66225"/>
                    <a:pt x="66225" y="613688"/>
                    <a:pt x="66225" y="1285876"/>
                  </a:cubicBezTo>
                  <a:cubicBezTo>
                    <a:pt x="66225" y="1505524"/>
                    <a:pt x="124724" y="1720756"/>
                    <a:pt x="236204" y="1908395"/>
                  </a:cubicBezTo>
                  <a:cubicBezTo>
                    <a:pt x="245034" y="1923847"/>
                    <a:pt x="240619" y="1944819"/>
                    <a:pt x="225166" y="1953649"/>
                  </a:cubicBezTo>
                  <a:cubicBezTo>
                    <a:pt x="219647" y="1956960"/>
                    <a:pt x="214129" y="1958064"/>
                    <a:pt x="208610" y="195806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图形 5"/>
            <p:cNvSpPr/>
            <p:nvPr>
              <p:custDataLst>
                <p:tags r:id="rId5"/>
              </p:custDataLst>
            </p:nvPr>
          </p:nvSpPr>
          <p:spPr>
            <a:xfrm>
              <a:off x="8833" y="4350"/>
              <a:ext cx="2793" cy="3078"/>
            </a:xfrm>
            <a:custGeom>
              <a:avLst/>
              <a:gdLst>
                <a:gd name="connsiteX0" fmla="*/ 487864 w 1773741"/>
                <a:gd name="connsiteY0" fmla="*/ 1954794 h 1954793"/>
                <a:gd name="connsiteX1" fmla="*/ 20975 w 1773741"/>
                <a:gd name="connsiteY1" fmla="*/ 1867597 h 1954793"/>
                <a:gd name="connsiteX2" fmla="*/ 2212 w 1773741"/>
                <a:gd name="connsiteY2" fmla="*/ 1824551 h 1954793"/>
                <a:gd name="connsiteX3" fmla="*/ 45258 w 1773741"/>
                <a:gd name="connsiteY3" fmla="*/ 1805787 h 1954793"/>
                <a:gd name="connsiteX4" fmla="*/ 487864 w 1773741"/>
                <a:gd name="connsiteY4" fmla="*/ 1888569 h 1954793"/>
                <a:gd name="connsiteX5" fmla="*/ 1707515 w 1773741"/>
                <a:gd name="connsiteY5" fmla="*/ 668918 h 1954793"/>
                <a:gd name="connsiteX6" fmla="*/ 1538640 w 1773741"/>
                <a:gd name="connsiteY6" fmla="*/ 49711 h 1954793"/>
                <a:gd name="connsiteX7" fmla="*/ 1550782 w 1773741"/>
                <a:gd name="connsiteY7" fmla="*/ 4457 h 1954793"/>
                <a:gd name="connsiteX8" fmla="*/ 1596036 w 1773741"/>
                <a:gd name="connsiteY8" fmla="*/ 16598 h 1954793"/>
                <a:gd name="connsiteX9" fmla="*/ 1773740 w 1773741"/>
                <a:gd name="connsiteY9" fmla="*/ 668918 h 1954793"/>
                <a:gd name="connsiteX10" fmla="*/ 487864 w 1773741"/>
                <a:gd name="connsiteY10" fmla="*/ 1954794 h 195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3741" h="1954793">
                  <a:moveTo>
                    <a:pt x="487864" y="1954794"/>
                  </a:moveTo>
                  <a:cubicBezTo>
                    <a:pt x="326716" y="1954794"/>
                    <a:pt x="169983" y="1924993"/>
                    <a:pt x="20975" y="1867597"/>
                  </a:cubicBezTo>
                  <a:cubicBezTo>
                    <a:pt x="4419" y="1860975"/>
                    <a:pt x="-4411" y="1842211"/>
                    <a:pt x="2212" y="1824551"/>
                  </a:cubicBezTo>
                  <a:cubicBezTo>
                    <a:pt x="8834" y="1807994"/>
                    <a:pt x="27598" y="1799165"/>
                    <a:pt x="45258" y="1805787"/>
                  </a:cubicBezTo>
                  <a:cubicBezTo>
                    <a:pt x="186539" y="1860975"/>
                    <a:pt x="335546" y="1888569"/>
                    <a:pt x="487864" y="1888569"/>
                  </a:cubicBezTo>
                  <a:cubicBezTo>
                    <a:pt x="1160052" y="1888569"/>
                    <a:pt x="1707515" y="1341106"/>
                    <a:pt x="1707515" y="668918"/>
                  </a:cubicBezTo>
                  <a:cubicBezTo>
                    <a:pt x="1707515" y="450374"/>
                    <a:pt x="1649016" y="236246"/>
                    <a:pt x="1538640" y="49711"/>
                  </a:cubicBezTo>
                  <a:cubicBezTo>
                    <a:pt x="1529810" y="34258"/>
                    <a:pt x="1534225" y="13287"/>
                    <a:pt x="1550782" y="4457"/>
                  </a:cubicBezTo>
                  <a:cubicBezTo>
                    <a:pt x="1566234" y="-4373"/>
                    <a:pt x="1587206" y="42"/>
                    <a:pt x="1596036" y="16598"/>
                  </a:cubicBezTo>
                  <a:cubicBezTo>
                    <a:pt x="1711930" y="213067"/>
                    <a:pt x="1773740" y="439337"/>
                    <a:pt x="1773740" y="668918"/>
                  </a:cubicBezTo>
                  <a:cubicBezTo>
                    <a:pt x="1774844" y="1377530"/>
                    <a:pt x="1197580" y="1954794"/>
                    <a:pt x="487864" y="195479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图形 5"/>
            <p:cNvSpPr/>
            <p:nvPr>
              <p:custDataLst>
                <p:tags r:id="rId6"/>
              </p:custDataLst>
            </p:nvPr>
          </p:nvSpPr>
          <p:spPr>
            <a:xfrm>
              <a:off x="10996" y="4006"/>
              <a:ext cx="424" cy="301"/>
            </a:xfrm>
            <a:custGeom>
              <a:avLst/>
              <a:gdLst>
                <a:gd name="connsiteX0" fmla="*/ 0 w 269316"/>
                <a:gd name="connsiteY0" fmla="*/ 129139 h 190949"/>
                <a:gd name="connsiteX1" fmla="*/ 196469 w 269316"/>
                <a:gd name="connsiteY1" fmla="*/ 0 h 190949"/>
                <a:gd name="connsiteX2" fmla="*/ 269316 w 269316"/>
                <a:gd name="connsiteY2" fmla="*/ 137970 h 190949"/>
                <a:gd name="connsiteX3" fmla="*/ 26490 w 269316"/>
                <a:gd name="connsiteY3" fmla="*/ 190950 h 190949"/>
              </a:gdLst>
              <a:ahLst/>
              <a:cxnLst>
                <a:cxn ang="0">
                  <a:pos x="connsiteX0" y="connsiteY0"/>
                </a:cxn>
                <a:cxn ang="0">
                  <a:pos x="connsiteX1" y="connsiteY1"/>
                </a:cxn>
                <a:cxn ang="0">
                  <a:pos x="connsiteX2" y="connsiteY2"/>
                </a:cxn>
                <a:cxn ang="0">
                  <a:pos x="connsiteX3" y="connsiteY3"/>
                </a:cxn>
              </a:cxnLst>
              <a:rect l="l" t="t" r="r" b="b"/>
              <a:pathLst>
                <a:path w="269316" h="190949">
                  <a:moveTo>
                    <a:pt x="0" y="129139"/>
                  </a:moveTo>
                  <a:lnTo>
                    <a:pt x="196469" y="0"/>
                  </a:lnTo>
                  <a:lnTo>
                    <a:pt x="269316" y="137970"/>
                  </a:lnTo>
                  <a:lnTo>
                    <a:pt x="26490" y="190950"/>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图形 5"/>
            <p:cNvSpPr/>
            <p:nvPr>
              <p:custDataLst>
                <p:tags r:id="rId7"/>
              </p:custDataLst>
            </p:nvPr>
          </p:nvSpPr>
          <p:spPr>
            <a:xfrm>
              <a:off x="10789" y="3648"/>
              <a:ext cx="546" cy="515"/>
            </a:xfrm>
            <a:custGeom>
              <a:avLst/>
              <a:gdLst>
                <a:gd name="connsiteX0" fmla="*/ 0 w 346579"/>
                <a:gd name="connsiteY0" fmla="*/ 270420 h 326711"/>
                <a:gd name="connsiteX1" fmla="*/ 147903 w 346579"/>
                <a:gd name="connsiteY1" fmla="*/ 0 h 326711"/>
                <a:gd name="connsiteX2" fmla="*/ 346580 w 346579"/>
                <a:gd name="connsiteY2" fmla="*/ 133555 h 326711"/>
                <a:gd name="connsiteX3" fmla="*/ 69537 w 346579"/>
                <a:gd name="connsiteY3" fmla="*/ 326712 h 326711"/>
              </a:gdLst>
              <a:ahLst/>
              <a:cxnLst>
                <a:cxn ang="0">
                  <a:pos x="connsiteX0" y="connsiteY0"/>
                </a:cxn>
                <a:cxn ang="0">
                  <a:pos x="connsiteX1" y="connsiteY1"/>
                </a:cxn>
                <a:cxn ang="0">
                  <a:pos x="connsiteX2" y="connsiteY2"/>
                </a:cxn>
                <a:cxn ang="0">
                  <a:pos x="connsiteX3" y="connsiteY3"/>
                </a:cxn>
              </a:cxnLst>
              <a:rect l="l" t="t" r="r" b="b"/>
              <a:pathLst>
                <a:path w="346579" h="326711">
                  <a:moveTo>
                    <a:pt x="0" y="270420"/>
                  </a:moveTo>
                  <a:lnTo>
                    <a:pt x="147903" y="0"/>
                  </a:lnTo>
                  <a:lnTo>
                    <a:pt x="346580" y="133555"/>
                  </a:lnTo>
                  <a:lnTo>
                    <a:pt x="69537" y="326712"/>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图形 5"/>
            <p:cNvSpPr/>
            <p:nvPr>
              <p:custDataLst>
                <p:tags r:id="rId8"/>
              </p:custDataLst>
            </p:nvPr>
          </p:nvSpPr>
          <p:spPr>
            <a:xfrm>
              <a:off x="10631" y="3571"/>
              <a:ext cx="318" cy="396"/>
            </a:xfrm>
            <a:custGeom>
              <a:avLst/>
              <a:gdLst>
                <a:gd name="connsiteX0" fmla="*/ 0 w 201987"/>
                <a:gd name="connsiteY0" fmla="*/ 229581 h 251656"/>
                <a:gd name="connsiteX1" fmla="*/ 43046 w 201987"/>
                <a:gd name="connsiteY1" fmla="*/ 0 h 251656"/>
                <a:gd name="connsiteX2" fmla="*/ 201987 w 201987"/>
                <a:gd name="connsiteY2" fmla="*/ 62914 h 251656"/>
                <a:gd name="connsiteX3" fmla="*/ 58499 w 201987"/>
                <a:gd name="connsiteY3" fmla="*/ 251656 h 251656"/>
              </a:gdLst>
              <a:ahLst/>
              <a:cxnLst>
                <a:cxn ang="0">
                  <a:pos x="connsiteX0" y="connsiteY0"/>
                </a:cxn>
                <a:cxn ang="0">
                  <a:pos x="connsiteX1" y="connsiteY1"/>
                </a:cxn>
                <a:cxn ang="0">
                  <a:pos x="connsiteX2" y="connsiteY2"/>
                </a:cxn>
                <a:cxn ang="0">
                  <a:pos x="connsiteX3" y="connsiteY3"/>
                </a:cxn>
              </a:cxnLst>
              <a:rect l="l" t="t" r="r" b="b"/>
              <a:pathLst>
                <a:path w="201987" h="251656">
                  <a:moveTo>
                    <a:pt x="0" y="229581"/>
                  </a:moveTo>
                  <a:lnTo>
                    <a:pt x="43046" y="0"/>
                  </a:lnTo>
                  <a:lnTo>
                    <a:pt x="201987" y="62914"/>
                  </a:lnTo>
                  <a:lnTo>
                    <a:pt x="58499" y="251656"/>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图形 5"/>
            <p:cNvSpPr/>
            <p:nvPr>
              <p:custDataLst>
                <p:tags r:id="rId9"/>
              </p:custDataLst>
            </p:nvPr>
          </p:nvSpPr>
          <p:spPr>
            <a:xfrm>
              <a:off x="7943" y="6585"/>
              <a:ext cx="602" cy="515"/>
            </a:xfrm>
            <a:custGeom>
              <a:avLst/>
              <a:gdLst>
                <a:gd name="connsiteX0" fmla="*/ 382098 w 382097"/>
                <a:gd name="connsiteY0" fmla="*/ 326750 h 326749"/>
                <a:gd name="connsiteX1" fmla="*/ 3509 w 382097"/>
                <a:gd name="connsiteY1" fmla="*/ 135800 h 326749"/>
                <a:gd name="connsiteX2" fmla="*/ 130441 w 382097"/>
                <a:gd name="connsiteY2" fmla="*/ 68470 h 326749"/>
                <a:gd name="connsiteX3" fmla="*/ 172384 w 382097"/>
                <a:gd name="connsiteY3" fmla="*/ 5556 h 326749"/>
                <a:gd name="connsiteX4" fmla="*/ 283863 w 382097"/>
                <a:gd name="connsiteY4" fmla="*/ 80612 h 326749"/>
                <a:gd name="connsiteX5" fmla="*/ 382098 w 382097"/>
                <a:gd name="connsiteY5" fmla="*/ 326750 h 32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97" h="326749">
                  <a:moveTo>
                    <a:pt x="382098" y="326750"/>
                  </a:moveTo>
                  <a:cubicBezTo>
                    <a:pt x="382098" y="326750"/>
                    <a:pt x="52074" y="305778"/>
                    <a:pt x="3509" y="135800"/>
                  </a:cubicBezTo>
                  <a:cubicBezTo>
                    <a:pt x="-20773" y="50810"/>
                    <a:pt x="87395" y="2245"/>
                    <a:pt x="130441" y="68470"/>
                  </a:cubicBezTo>
                  <a:cubicBezTo>
                    <a:pt x="130441" y="68470"/>
                    <a:pt x="133752" y="23217"/>
                    <a:pt x="172384" y="5556"/>
                  </a:cubicBezTo>
                  <a:cubicBezTo>
                    <a:pt x="212119" y="-12104"/>
                    <a:pt x="291590" y="12179"/>
                    <a:pt x="283863" y="80612"/>
                  </a:cubicBezTo>
                  <a:cubicBezTo>
                    <a:pt x="265099" y="242864"/>
                    <a:pt x="382098" y="326750"/>
                    <a:pt x="382098" y="326750"/>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图形 5"/>
            <p:cNvSpPr/>
            <p:nvPr>
              <p:custDataLst>
                <p:tags r:id="rId10"/>
              </p:custDataLst>
            </p:nvPr>
          </p:nvSpPr>
          <p:spPr>
            <a:xfrm>
              <a:off x="8583" y="6973"/>
              <a:ext cx="139" cy="155"/>
            </a:xfrm>
            <a:custGeom>
              <a:avLst/>
              <a:gdLst>
                <a:gd name="connsiteX0" fmla="*/ 88328 w 88328"/>
                <a:gd name="connsiteY0" fmla="*/ 98514 h 98514"/>
                <a:gd name="connsiteX1" fmla="*/ 28 w 88328"/>
                <a:gd name="connsiteY1" fmla="*/ 24562 h 98514"/>
                <a:gd name="connsiteX2" fmla="*/ 37556 w 88328"/>
                <a:gd name="connsiteY2" fmla="*/ 14629 h 98514"/>
                <a:gd name="connsiteX3" fmla="*/ 53008 w 88328"/>
                <a:gd name="connsiteY3" fmla="*/ 280 h 98514"/>
                <a:gd name="connsiteX4" fmla="*/ 77291 w 88328"/>
                <a:gd name="connsiteY4" fmla="*/ 26770 h 98514"/>
                <a:gd name="connsiteX5" fmla="*/ 88328 w 88328"/>
                <a:gd name="connsiteY5" fmla="*/ 98514 h 9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8" h="98514">
                  <a:moveTo>
                    <a:pt x="88328" y="98514"/>
                  </a:moveTo>
                  <a:cubicBezTo>
                    <a:pt x="88328" y="98514"/>
                    <a:pt x="2235" y="72024"/>
                    <a:pt x="28" y="24562"/>
                  </a:cubicBezTo>
                  <a:cubicBezTo>
                    <a:pt x="-1076" y="280"/>
                    <a:pt x="30933" y="-5239"/>
                    <a:pt x="37556" y="14629"/>
                  </a:cubicBezTo>
                  <a:cubicBezTo>
                    <a:pt x="37556" y="14629"/>
                    <a:pt x="40867" y="2487"/>
                    <a:pt x="53008" y="280"/>
                  </a:cubicBezTo>
                  <a:cubicBezTo>
                    <a:pt x="64046" y="-1928"/>
                    <a:pt x="83913" y="9110"/>
                    <a:pt x="77291" y="26770"/>
                  </a:cubicBezTo>
                  <a:cubicBezTo>
                    <a:pt x="62942" y="69817"/>
                    <a:pt x="88328" y="98514"/>
                    <a:pt x="88328" y="98514"/>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23" grpId="0"/>
      <p:bldP spid="23" grpId="1"/>
      <p:bldP spid="3" grpId="0"/>
      <p:bldP spid="3" grpId="1"/>
      <p:bldP spid="4" grpId="0"/>
      <p:bldP spid="4" grpId="1"/>
      <p:bldP spid="8" grpId="0" animBg="1"/>
      <p:bldP spid="8" grpId="1" animBg="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魔法宠物授课\PPT图片\新初始化.png新初始化"/>
          <p:cNvPicPr>
            <a:picLocks noChangeAspect="1"/>
          </p:cNvPicPr>
          <p:nvPr>
            <p:custDataLst>
              <p:tags r:id="rId1"/>
            </p:custDataLst>
          </p:nvPr>
        </p:nvPicPr>
        <p:blipFill>
          <a:blip r:embed="rId2"/>
          <a:srcRect/>
          <a:stretch>
            <a:fillRect/>
          </a:stretch>
        </p:blipFill>
        <p:spPr>
          <a:xfrm>
            <a:off x="3623945" y="1446848"/>
            <a:ext cx="4780280" cy="2155190"/>
          </a:xfrm>
          <a:prstGeom prst="rect">
            <a:avLst/>
          </a:prstGeom>
        </p:spPr>
      </p:pic>
      <p:sp>
        <p:nvSpPr>
          <p:cNvPr id="18" name="平行四边形 17"/>
          <p:cNvSpPr/>
          <p:nvPr/>
        </p:nvSpPr>
        <p:spPr>
          <a:xfrm>
            <a:off x="6227445" y="4406900"/>
            <a:ext cx="2905760" cy="37592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6114415" y="3190240"/>
            <a:ext cx="5535295" cy="423545"/>
          </a:xfrm>
          <a:prstGeom prst="roundRect">
            <a:avLst/>
          </a:prstGeom>
          <a:solidFill>
            <a:schemeClr val="bg2"/>
          </a:solidFill>
          <a:ln>
            <a:gradFill>
              <a:gsLst>
                <a:gs pos="0">
                  <a:srgbClr val="E30000"/>
                </a:gs>
                <a:gs pos="100000">
                  <a:srgbClr val="760303"/>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对角圆角矩形 11"/>
          <p:cNvSpPr/>
          <p:nvPr/>
        </p:nvSpPr>
        <p:spPr>
          <a:xfrm>
            <a:off x="8642985" y="1447165"/>
            <a:ext cx="2773045" cy="162306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568808" y="498542"/>
            <a:ext cx="7556142" cy="58356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实例化对象</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4" name="图片 3" descr="D:\魔法宠物授课\PPT图片\新类的定义.png新类的定义"/>
          <p:cNvPicPr>
            <a:picLocks noChangeAspect="1"/>
          </p:cNvPicPr>
          <p:nvPr>
            <p:custDataLst>
              <p:tags r:id="rId5"/>
            </p:custDataLst>
          </p:nvPr>
        </p:nvPicPr>
        <p:blipFill>
          <a:blip r:embed="rId6"/>
          <a:srcRect/>
          <a:stretch>
            <a:fillRect/>
          </a:stretch>
        </p:blipFill>
        <p:spPr>
          <a:xfrm>
            <a:off x="925830" y="1278890"/>
            <a:ext cx="2362200" cy="2752725"/>
          </a:xfrm>
          <a:prstGeom prst="rect">
            <a:avLst/>
          </a:prstGeom>
        </p:spPr>
      </p:pic>
      <p:sp>
        <p:nvSpPr>
          <p:cNvPr id="5" name="文本框 4"/>
          <p:cNvSpPr txBox="1"/>
          <p:nvPr/>
        </p:nvSpPr>
        <p:spPr>
          <a:xfrm>
            <a:off x="8739505" y="1447165"/>
            <a:ext cx="2784475" cy="2179955"/>
          </a:xfrm>
          <a:prstGeom prst="rect">
            <a:avLst/>
          </a:prstGeom>
        </p:spPr>
        <p:txBody>
          <a:bodyPr>
            <a:noAutofit/>
            <a:extLst>
              <a:ext uri="{4A0BC546-FE56-4ADE-93B0-CB8AF2F6F144}">
                <wpsdc:textFrameExt xmlns:wpsdc="http://www.wps.cn/officeDocument/2022/drawingmlCustomData" type="text"/>
              </a:ext>
            </a:extLst>
          </a:bodyPr>
          <a:p>
            <a:r>
              <a:rPr lang="zh-CN" altLang="en-US" sz="2400">
                <a:solidFill>
                  <a:srgbClr val="FFC000"/>
                </a:solidFill>
                <a:latin typeface="Arial" panose="020B0604020202020204" pitchFamily="34" charset="0"/>
                <a:ea typeface="微软雅黑" panose="020B0503020204020204" charset="-122"/>
              </a:rPr>
              <a:t>实例化对象</a:t>
            </a:r>
            <a:r>
              <a:rPr lang="zh-CN" altLang="en-US" sz="2400">
                <a:latin typeface="Arial" panose="020B0604020202020204" pitchFamily="34" charset="0"/>
                <a:ea typeface="微软雅黑" panose="020B0503020204020204" charset="-122"/>
              </a:rPr>
              <a:t>，就是把类变具体了，就像是把披萨具体到榴莲披萨</a:t>
            </a:r>
            <a:endParaRPr lang="zh-CN" altLang="en-US" sz="2400">
              <a:latin typeface="Arial" panose="020B0604020202020204" pitchFamily="34" charset="0"/>
              <a:ea typeface="微软雅黑" panose="020B0503020204020204" charset="-122"/>
            </a:endParaRPr>
          </a:p>
        </p:txBody>
      </p:sp>
      <p:sp>
        <p:nvSpPr>
          <p:cNvPr id="6" name="文本框 5"/>
          <p:cNvSpPr txBox="1"/>
          <p:nvPr/>
        </p:nvSpPr>
        <p:spPr>
          <a:xfrm>
            <a:off x="6227445" y="3203575"/>
            <a:ext cx="5296535" cy="398780"/>
          </a:xfrm>
          <a:prstGeom prst="rect">
            <a:avLst/>
          </a:prstGeom>
        </p:spPr>
        <p:txBody>
          <a:bodyPr wrap="square">
            <a:spAutoFit/>
            <a:extLst>
              <a:ext uri="{4A0BC546-FE56-4ADE-93B0-CB8AF2F6F144}">
                <wpsdc:textFrameExt xmlns:wpsdc="http://www.wps.cn/officeDocument/2022/drawingmlCustomData" type="text"/>
              </a:ext>
            </a:extLst>
          </a:bodyPr>
          <a:p>
            <a:r>
              <a:rPr lang="en-US" altLang="zh-CN" sz="2000">
                <a:latin typeface="Arial" panose="020B0604020202020204" pitchFamily="34" charset="0"/>
                <a:ea typeface="微软雅黑" panose="020B0503020204020204" charset="-122"/>
              </a:rPr>
              <a:t>dragon = MyMagicPet(“</a:t>
            </a:r>
            <a:r>
              <a:rPr lang="zh-CN" altLang="en-US" sz="2000">
                <a:solidFill>
                  <a:srgbClr val="FF0000"/>
                </a:solidFill>
                <a:latin typeface="Arial" panose="020B0604020202020204" pitchFamily="34" charset="0"/>
                <a:ea typeface="微软雅黑" panose="020B0503020204020204" charset="-122"/>
              </a:rPr>
              <a:t>小火龙</a:t>
            </a:r>
            <a:r>
              <a:rPr lang="en-US" altLang="zh-CN" sz="2000">
                <a:latin typeface="Arial" panose="020B0604020202020204" pitchFamily="34" charset="0"/>
                <a:ea typeface="微软雅黑" panose="020B0503020204020204" charset="-122"/>
              </a:rPr>
              <a:t>”,18,”</a:t>
            </a:r>
            <a:r>
              <a:rPr lang="zh-CN" altLang="en-US" sz="2000">
                <a:solidFill>
                  <a:schemeClr val="accent2"/>
                </a:solidFill>
                <a:latin typeface="Arial" panose="020B0604020202020204" pitchFamily="34" charset="0"/>
                <a:ea typeface="微软雅黑" panose="020B0503020204020204" charset="-122"/>
              </a:rPr>
              <a:t>男</a:t>
            </a:r>
            <a:r>
              <a:rPr lang="en-US" altLang="zh-CN" sz="2000">
                <a:latin typeface="Arial" panose="020B0604020202020204" pitchFamily="34" charset="0"/>
                <a:ea typeface="微软雅黑" panose="020B0503020204020204" charset="-122"/>
              </a:rPr>
              <a:t>”,”</a:t>
            </a:r>
            <a:r>
              <a:rPr lang="zh-CN" altLang="en-US" sz="2000">
                <a:solidFill>
                  <a:srgbClr val="FF0000"/>
                </a:solidFill>
                <a:latin typeface="Arial" panose="020B0604020202020204" pitchFamily="34" charset="0"/>
                <a:ea typeface="微软雅黑" panose="020B0503020204020204" charset="-122"/>
              </a:rPr>
              <a:t>红色</a:t>
            </a:r>
            <a:r>
              <a:rPr lang="en-US" altLang="zh-CN" sz="2000">
                <a:latin typeface="Arial" panose="020B0604020202020204" pitchFamily="34" charset="0"/>
                <a:ea typeface="微软雅黑" panose="020B0503020204020204" charset="-122"/>
              </a:rPr>
              <a:t>”)</a:t>
            </a:r>
            <a:endParaRPr lang="zh-CN" altLang="en-US" sz="2000">
              <a:latin typeface="Arial" panose="020B0604020202020204" pitchFamily="34" charset="0"/>
              <a:ea typeface="微软雅黑" panose="020B0503020204020204" charset="-122"/>
            </a:endParaRPr>
          </a:p>
        </p:txBody>
      </p:sp>
      <p:sp>
        <p:nvSpPr>
          <p:cNvPr id="13" name="文本框 12"/>
          <p:cNvSpPr txBox="1"/>
          <p:nvPr/>
        </p:nvSpPr>
        <p:spPr>
          <a:xfrm>
            <a:off x="6114415" y="4038515"/>
            <a:ext cx="4064000" cy="368300"/>
          </a:xfrm>
          <a:prstGeom prst="rect">
            <a:avLst/>
          </a:prstGeom>
        </p:spPr>
        <p:txBody>
          <a:bodyPr>
            <a:spAutoFit/>
            <a:extLst>
              <a:ext uri="{4A0BC546-FE56-4ADE-93B0-CB8AF2F6F144}">
                <wpsdc:textFrameExt xmlns:wpsdc="http://www.wps.cn/officeDocument/2022/drawingmlCustomData" type="text"/>
              </a:ext>
            </a:extLst>
          </a:bodyPr>
          <a:p>
            <a:r>
              <a:rPr lang="zh-CN" altLang="en-US">
                <a:latin typeface="Arial" panose="020B0604020202020204" pitchFamily="34" charset="0"/>
                <a:ea typeface="微软雅黑" panose="020B0503020204020204" charset="-122"/>
              </a:rPr>
              <a:t>这样就可以把具体的属性传进去了</a:t>
            </a:r>
            <a:endParaRPr lang="zh-CN" altLang="en-US">
              <a:latin typeface="Arial" panose="020B0604020202020204" pitchFamily="34" charset="0"/>
              <a:ea typeface="微软雅黑" panose="020B0503020204020204" charset="-122"/>
            </a:endParaRPr>
          </a:p>
        </p:txBody>
      </p:sp>
      <p:sp>
        <p:nvSpPr>
          <p:cNvPr id="2" name="文本框 1"/>
          <p:cNvSpPr txBox="1"/>
          <p:nvPr/>
        </p:nvSpPr>
        <p:spPr>
          <a:xfrm>
            <a:off x="6344285" y="4432935"/>
            <a:ext cx="307784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完成这个工作的人是谁？</a:t>
            </a:r>
            <a:endParaRPr lang="zh-CN" altLang="en-US" sz="2000">
              <a:latin typeface="Arial" panose="020B0604020202020204" pitchFamily="34" charset="0"/>
              <a:ea typeface="微软雅黑" panose="020B0503020204020204" charset="-122"/>
            </a:endParaRPr>
          </a:p>
        </p:txBody>
      </p:sp>
      <p:sp>
        <p:nvSpPr>
          <p:cNvPr id="9" name="文本框 8"/>
          <p:cNvSpPr txBox="1"/>
          <p:nvPr/>
        </p:nvSpPr>
        <p:spPr>
          <a:xfrm>
            <a:off x="7254240" y="4871720"/>
            <a:ext cx="94742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3600">
                <a:latin typeface="Arial" panose="020B0604020202020204" pitchFamily="34" charset="0"/>
                <a:ea typeface="微软雅黑" panose="020B0503020204020204" charset="-122"/>
              </a:rPr>
              <a:t>self</a:t>
            </a:r>
            <a:endParaRPr lang="en-US" altLang="zh-CN" sz="3600">
              <a:latin typeface="Arial" panose="020B0604020202020204" pitchFamily="34" charset="0"/>
              <a:ea typeface="微软雅黑" panose="020B0503020204020204" charset="-122"/>
            </a:endParaRPr>
          </a:p>
        </p:txBody>
      </p:sp>
      <p:sp>
        <p:nvSpPr>
          <p:cNvPr id="10" name="文本框 9"/>
          <p:cNvSpPr txBox="1"/>
          <p:nvPr/>
        </p:nvSpPr>
        <p:spPr>
          <a:xfrm>
            <a:off x="6915785" y="5606415"/>
            <a:ext cx="1623695" cy="418465"/>
          </a:xfrm>
          <a:prstGeom prst="rect">
            <a:avLst/>
          </a:prstGeom>
        </p:spPr>
        <p:txBody>
          <a:bodyPr wrap="square">
            <a:noAutofit/>
            <a:extLst>
              <a:ext uri="{4A0BC546-FE56-4ADE-93B0-CB8AF2F6F144}">
                <wpsdc:textFrameExt xmlns:wpsdc="http://www.wps.cn/officeDocument/2022/drawingmlCustomData" type="text"/>
              </a:ext>
            </a:extLst>
          </a:bodyPr>
          <a:p>
            <a:pPr algn="l"/>
            <a:endParaRPr lang="zh-CN" altLang="en-US">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pic>
        <p:nvPicPr>
          <p:cNvPr id="16" name="图片 15" descr="思考"/>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7785" y="5861685"/>
            <a:ext cx="868680" cy="868680"/>
          </a:xfrm>
          <a:prstGeom prst="rect">
            <a:avLst/>
          </a:prstGeom>
        </p:spPr>
      </p:pic>
      <p:sp>
        <p:nvSpPr>
          <p:cNvPr id="19" name="文本框 18"/>
          <p:cNvSpPr txBox="1"/>
          <p:nvPr/>
        </p:nvSpPr>
        <p:spPr>
          <a:xfrm>
            <a:off x="6114415" y="3630295"/>
            <a:ext cx="540956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对象名</a:t>
            </a:r>
            <a:r>
              <a:rPr lang="en-US" altLang="zh-CN" sz="1800">
                <a:latin typeface="Arial" panose="020B0604020202020204" pitchFamily="34" charset="0"/>
                <a:ea typeface="微软雅黑" panose="020B0503020204020204" charset="-122"/>
              </a:rPr>
              <a:t>        </a:t>
            </a:r>
            <a:r>
              <a:rPr lang="zh-CN" altLang="en-US" sz="1800">
                <a:latin typeface="Arial" panose="020B0604020202020204" pitchFamily="34" charset="0"/>
                <a:ea typeface="微软雅黑" panose="020B0503020204020204" charset="-122"/>
              </a:rPr>
              <a:t>类名</a:t>
            </a:r>
            <a:r>
              <a:rPr lang="en-US" altLang="zh-CN" sz="1800">
                <a:latin typeface="Arial" panose="020B0604020202020204" pitchFamily="34" charset="0"/>
                <a:ea typeface="微软雅黑" panose="020B0503020204020204" charset="-122"/>
              </a:rPr>
              <a:t>                name   age,gender,color</a:t>
            </a:r>
            <a:endParaRPr lang="zh-CN" altLang="en-US" sz="1800">
              <a:latin typeface="Arial" panose="020B0604020202020204" pitchFamily="34" charset="0"/>
              <a:ea typeface="微软雅黑" panose="020B0503020204020204" charset="-122"/>
            </a:endParaRPr>
          </a:p>
        </p:txBody>
      </p:sp>
      <p:sp>
        <p:nvSpPr>
          <p:cNvPr id="20" name="对角圆角矩形 19"/>
          <p:cNvSpPr/>
          <p:nvPr/>
        </p:nvSpPr>
        <p:spPr>
          <a:xfrm>
            <a:off x="3288030" y="5191125"/>
            <a:ext cx="2479675" cy="574675"/>
          </a:xfrm>
          <a:prstGeom prst="round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3288030" y="5191125"/>
            <a:ext cx="2939415" cy="46291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那传进去之后呢？</a:t>
            </a:r>
            <a:endParaRPr lang="zh-CN" altLang="en-US" sz="24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25" grpId="0"/>
      <p:bldP spid="5" grpId="0"/>
      <p:bldP spid="5" grpId="1"/>
      <p:bldP spid="14" grpId="0" animBg="1"/>
      <p:bldP spid="14" grpId="1" animBg="1"/>
      <p:bldP spid="19" grpId="0"/>
      <p:bldP spid="19" grpId="1"/>
      <p:bldP spid="13" grpId="0"/>
      <p:bldP spid="13" grpId="1"/>
      <p:bldP spid="18" grpId="0" animBg="1"/>
      <p:bldP spid="18" grpId="1" animBg="1"/>
      <p:bldP spid="2" grpId="0"/>
      <p:bldP spid="2" grpId="1"/>
      <p:bldP spid="9" grpId="0"/>
      <p:bldP spid="9" grpId="1"/>
      <p:bldP spid="20" grpId="0" animBg="1"/>
      <p:bldP spid="20" grpId="1" animBg="1"/>
      <p:bldP spid="21" grpId="0"/>
      <p:bldP spid="21" grpId="1"/>
    </p:bldLst>
  </p:timing>
</p:sld>
</file>

<file path=ppt/tags/tag1.xml><?xml version="1.0" encoding="utf-8"?>
<p:tagLst xmlns:p="http://schemas.openxmlformats.org/presentationml/2006/main">
  <p:tag name="KSO_WM_UNIT_PLACING_PICTURE_USER_VIEWPORT" val="{&quot;height&quot;:3361,&quot;width&quot;:742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9111.188976377953,&quot;width&quot;:17127.88503937007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 name="KSO_WM_UNIT_PLACING_PICTURE_USER_VIEWPORT" val="{&quot;height&quot;:8987,&quot;width&quot;:10336}"/>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ISPRING_PRESENTATION_TITLE" val="卡通手绘课件PPT"/>
  <p:tag name="KSO_WPP_MARK_KEY" val="409bb41f-62e1-4a07-834a-64dd22f5a0d3"/>
  <p:tag name="COMMONDATA" val="eyJoZGlkIjoiMzEwNTM5NzYwMDRjMzkwZTVkZjY2ODkwMGIxNGU0OTUifQ=="/>
  <p:tag name="commondata" val="eyJoZGlkIjoiY2ZmYzljNWFjNDczZGM0NjA5MjFiYTk3ZWFlMDQ1ODMifQ=="/>
</p:tagLst>
</file>

<file path=ppt/tags/tag5.xml><?xml version="1.0" encoding="utf-8"?>
<p:tagLst xmlns:p="http://schemas.openxmlformats.org/presentationml/2006/main">
  <p:tag name="KSO_WM_UNIT_PLACING_PICTURE_USER_VIEWPORT" val="{&quot;height&quot;:5796,&quot;width&quot;:10894}"/>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Arial"/>
        <a:ea typeface="YF补 汉仪夏日体+黑白emoji"/>
        <a:cs typeface=""/>
      </a:majorFont>
      <a:minorFont>
        <a:latin typeface="Arial"/>
        <a:ea typeface="YF补 汉仪夏日体+黑白emoj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3366</Words>
  <Application>WPS 演示</Application>
  <PresentationFormat>宽屏</PresentationFormat>
  <Paragraphs>304</Paragraphs>
  <Slides>36</Slides>
  <Notes>23</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Calibri</vt:lpstr>
      <vt:lpstr>汉仪夏日体W</vt:lpstr>
      <vt:lpstr>华文宋体</vt:lpstr>
      <vt:lpstr>微软雅黑</vt:lpstr>
      <vt:lpstr>Impact</vt:lpstr>
      <vt:lpstr>华文琥珀</vt:lpstr>
      <vt:lpstr>华文新魏</vt:lpstr>
      <vt:lpstr>Arial Unicode MS</vt:lpstr>
      <vt:lpstr>YF补 汉仪夏日体+黑白emoji</vt:lpstr>
      <vt:lpstr>黑体</vt:lpstr>
      <vt:lpstr>等线</vt:lpstr>
      <vt:lpstr>华文楷体</vt:lpstr>
      <vt:lpstr>幼圆</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卡通记事本</dc:title>
  <dc:creator>第一PPT</dc:creator>
  <cp:keywords>www.1ppt.com</cp:keywords>
  <dc:description>www.1ppt.com</dc:description>
  <cp:lastModifiedBy>Wirold</cp:lastModifiedBy>
  <cp:revision>607</cp:revision>
  <dcterms:created xsi:type="dcterms:W3CDTF">2017-08-01T03:24:00Z</dcterms:created>
  <dcterms:modified xsi:type="dcterms:W3CDTF">2024-07-17T15:01:40Z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KSOSaveFontToCloudKey">
    <vt:lpwstr>470327643_btnclosed</vt:lpwstr>
  </property>
  <property fmtid="{D5CDD505-2E9C-101B-9397-08002B2CF9AE}" pid="4" name="ICV">
    <vt:lpwstr>6FDF94E588C24544950BC785ADDFFA76_12</vt:lpwstr>
  </property>
</Properties>
</file>